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handoutMasterIdLst>
    <p:handoutMasterId r:id="rId22"/>
  </p:handoutMasterIdLst>
  <p:sldIdLst>
    <p:sldId id="256" r:id="rId2"/>
    <p:sldId id="273" r:id="rId3"/>
    <p:sldId id="289" r:id="rId4"/>
    <p:sldId id="290" r:id="rId5"/>
    <p:sldId id="287" r:id="rId6"/>
    <p:sldId id="288" r:id="rId7"/>
    <p:sldId id="286" r:id="rId8"/>
    <p:sldId id="274" r:id="rId9"/>
    <p:sldId id="293" r:id="rId10"/>
    <p:sldId id="295" r:id="rId11"/>
    <p:sldId id="276" r:id="rId12"/>
    <p:sldId id="294" r:id="rId13"/>
    <p:sldId id="282" r:id="rId14"/>
    <p:sldId id="291" r:id="rId15"/>
    <p:sldId id="296" r:id="rId16"/>
    <p:sldId id="298" r:id="rId17"/>
    <p:sldId id="299" r:id="rId18"/>
    <p:sldId id="272" r:id="rId19"/>
    <p:sldId id="30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clrMru>
    <a:srgbClr val="9AA3AF"/>
    <a:srgbClr val="CAE46A"/>
    <a:srgbClr val="C3DD33"/>
    <a:srgbClr val="2E82C1"/>
    <a:srgbClr val="D18C30"/>
    <a:srgbClr val="6374D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0236" autoAdjust="0"/>
  </p:normalViewPr>
  <p:slideViewPr>
    <p:cSldViewPr snapToObjects="1">
      <p:cViewPr varScale="1">
        <p:scale>
          <a:sx n="133" d="100"/>
          <a:sy n="133" d="100"/>
        </p:scale>
        <p:origin x="-164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8" d="100"/>
          <a:sy n="88" d="100"/>
        </p:scale>
        <p:origin x="-1936"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F0F925-091B-6947-8D74-0C51E4AEF4BF}" type="datetime1">
              <a:rPr lang="en-US" smtClean="0"/>
              <a:pPr/>
              <a:t>9/13/10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1F4D70-3344-4CDB-A253-D4A74BD5ACB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7B2737-DF51-BA4F-A3FA-5FB2FD09D062}" type="datetime1">
              <a:rPr lang="en-US" smtClean="0"/>
              <a:pPr/>
              <a:t>9/13/10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F7AD6-DCDE-034B-A48C-0D47B94BC0B5}"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DF7AD6-DCDE-034B-A48C-0D47B94BC0B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DDF7AD6-DCDE-034B-A48C-0D47B94BC0B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DDF7AD6-DCDE-034B-A48C-0D47B94BC0B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DF7AD6-DCDE-034B-A48C-0D47B94BC0B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337E6-6D0A-E249-9ADB-5534E9BF7132}" type="datetime1">
              <a:rPr lang="en-US" smtClean="0"/>
              <a:pPr/>
              <a:t>9/13/10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A3F18-8806-8948-ABF8-5F3E2C7702B3}" type="datetime1">
              <a:rPr lang="en-US" smtClean="0"/>
              <a:pPr/>
              <a:t>9/13/10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5B72E-DF70-4740-8CF7-714FC1F86E67}" type="datetime1">
              <a:rPr lang="en-US" smtClean="0"/>
              <a:pPr/>
              <a:t>9/13/10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AB075-E1AD-FE4E-B90E-3BB0FEE9EE70}" type="datetime1">
              <a:rPr lang="en-US" smtClean="0"/>
              <a:pPr/>
              <a:t>9/13/10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2006C-FEBA-A744-8444-F923B54CAC81}" type="datetime1">
              <a:rPr lang="en-US" smtClean="0"/>
              <a:pPr/>
              <a:t>9/13/10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71AAF-007E-AA47-985B-ECBB53D4DA1D}" type="datetime1">
              <a:rPr lang="en-US" smtClean="0"/>
              <a:pPr/>
              <a:t>9/13/10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8D788C-21F9-E840-89FC-4C2A666B3AA2}" type="datetime1">
              <a:rPr lang="en-US" smtClean="0"/>
              <a:pPr/>
              <a:t>9/13/10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4D526-9D5F-6B4A-92AF-4BE6E26C2772}" type="datetime1">
              <a:rPr lang="en-US" smtClean="0"/>
              <a:pPr/>
              <a:t>9/13/10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9D1A5-CA3F-F34C-8D09-7D22F590367B}" type="datetime1">
              <a:rPr lang="en-US" smtClean="0"/>
              <a:pPr/>
              <a:t>9/13/10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D9100-BF0F-9C44-AF1F-340894CC08A0}" type="datetime1">
              <a:rPr lang="en-US" smtClean="0"/>
              <a:pPr/>
              <a:t>9/13/10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EB9B6-28C6-774F-8F47-8149FE97ECD2}" type="datetime1">
              <a:rPr lang="en-US" smtClean="0"/>
              <a:pPr/>
              <a:t>9/13/10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8280E-B5D8-294D-B102-DF50945B041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224C2-7309-8A45-B206-995AAB9CD9F9}" type="datetime1">
              <a:rPr lang="en-US" smtClean="0"/>
              <a:pPr/>
              <a:t>9/13/10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8280E-B5D8-294D-B102-DF50945B04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gi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3"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image" Target="../media/image2.gif"/><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733800"/>
            <a:ext cx="6781800" cy="1258559"/>
          </a:xfrm>
        </p:spPr>
        <p:txBody>
          <a:bodyPr>
            <a:normAutofit fontScale="90000"/>
          </a:bodyPr>
          <a:lstStyle/>
          <a:p>
            <a:pPr algn="l"/>
            <a:r>
              <a:rPr lang="en-US" sz="3200" dirty="0" smtClean="0">
                <a:solidFill>
                  <a:srgbClr val="D18C30"/>
                </a:solidFill>
                <a:latin typeface="Abadi MT Condensed Extra Bold"/>
                <a:cs typeface="Abadi MT Condensed Extra Bold"/>
              </a:rPr>
              <a:t/>
            </a:r>
            <a:br>
              <a:rPr lang="en-US" sz="3200" dirty="0" smtClean="0">
                <a:solidFill>
                  <a:srgbClr val="D18C30"/>
                </a:solidFill>
                <a:latin typeface="Abadi MT Condensed Extra Bold"/>
                <a:cs typeface="Abadi MT Condensed Extra Bold"/>
              </a:rPr>
            </a:br>
            <a:r>
              <a:rPr lang="en-US" sz="2400" i="1" dirty="0" smtClean="0">
                <a:solidFill>
                  <a:srgbClr val="D18C30"/>
                </a:solidFill>
                <a:latin typeface="Abadi MT Condensed Extra Bold"/>
                <a:cs typeface="Abadi MT Condensed Extra Bold"/>
              </a:rPr>
              <a:t>Improving Implementation Research Methods for Behavioral and Social Science Working Meeting</a:t>
            </a:r>
            <a:endParaRPr lang="en-US" sz="3200" i="1" dirty="0">
              <a:solidFill>
                <a:srgbClr val="D18C30"/>
              </a:solidFill>
              <a:latin typeface="Abadi MT Condensed Extra Bold"/>
              <a:cs typeface="Abadi MT Condensed Extra Bold"/>
            </a:endParaRPr>
          </a:p>
        </p:txBody>
      </p:sp>
      <p:sp>
        <p:nvSpPr>
          <p:cNvPr id="3" name="Subtitle 2"/>
          <p:cNvSpPr>
            <a:spLocks noGrp="1"/>
          </p:cNvSpPr>
          <p:nvPr>
            <p:ph type="subTitle" idx="1"/>
          </p:nvPr>
        </p:nvSpPr>
        <p:spPr>
          <a:xfrm>
            <a:off x="762000" y="1600200"/>
            <a:ext cx="8001000" cy="2133600"/>
          </a:xfrm>
        </p:spPr>
        <p:txBody>
          <a:bodyPr>
            <a:normAutofit fontScale="85000" lnSpcReduction="20000"/>
          </a:bodyPr>
          <a:lstStyle/>
          <a:p>
            <a:pPr algn="l"/>
            <a:r>
              <a:rPr lang="en-US" sz="4000" dirty="0" smtClean="0">
                <a:solidFill>
                  <a:schemeClr val="accent1">
                    <a:lumMod val="75000"/>
                  </a:schemeClr>
                </a:solidFill>
                <a:latin typeface="Abadi MT Condensed Extra Bold"/>
                <a:cs typeface="Abadi MT Condensed Extra Bold"/>
              </a:rPr>
              <a:t>Measuring Enactment of Innovations and the Factors that Affect Implementation and Sustainability:</a:t>
            </a:r>
          </a:p>
          <a:p>
            <a:pPr algn="l"/>
            <a:r>
              <a:rPr lang="en-US" sz="3459" dirty="0" smtClean="0">
                <a:solidFill>
                  <a:schemeClr val="accent1">
                    <a:lumMod val="75000"/>
                  </a:schemeClr>
                </a:solidFill>
                <a:latin typeface="Abadi MT Condensed Extra Bold"/>
                <a:cs typeface="Abadi MT Condensed Extra Bold"/>
              </a:rPr>
              <a:t>Moving toward Common Language and Shared Conceptual Understanding</a:t>
            </a:r>
          </a:p>
          <a:p>
            <a:pPr algn="l"/>
            <a:endParaRPr lang="en-US" sz="4000" dirty="0" smtClean="0">
              <a:solidFill>
                <a:schemeClr val="accent1">
                  <a:lumMod val="75000"/>
                </a:schemeClr>
              </a:solidFill>
              <a:latin typeface="Abadi MT Condensed Extra Bold"/>
              <a:cs typeface="Abadi MT Condensed Extra Bold"/>
            </a:endParaRPr>
          </a:p>
        </p:txBody>
      </p:sp>
      <p:sp>
        <p:nvSpPr>
          <p:cNvPr id="6" name="TextBox 5"/>
          <p:cNvSpPr txBox="1"/>
          <p:nvPr/>
        </p:nvSpPr>
        <p:spPr>
          <a:xfrm>
            <a:off x="2743200" y="5257800"/>
            <a:ext cx="6019800" cy="1446550"/>
          </a:xfrm>
          <a:prstGeom prst="rect">
            <a:avLst/>
          </a:prstGeom>
          <a:noFill/>
        </p:spPr>
        <p:txBody>
          <a:bodyPr wrap="square" rtlCol="0">
            <a:spAutoFit/>
          </a:bodyPr>
          <a:lstStyle/>
          <a:p>
            <a:pPr algn="r"/>
            <a:r>
              <a:rPr lang="en-US" sz="1600" dirty="0" smtClean="0">
                <a:latin typeface="Abadi MT Condensed Extra Bold"/>
                <a:cs typeface="Abadi MT Condensed Extra Bold"/>
              </a:rPr>
              <a:t>Jeanne Century</a:t>
            </a:r>
          </a:p>
          <a:p>
            <a:pPr algn="r"/>
            <a:r>
              <a:rPr lang="en-US" sz="1600" dirty="0" smtClean="0">
                <a:latin typeface="Abadi MT Condensed Extra Bold"/>
                <a:cs typeface="Abadi MT Condensed Extra Bold"/>
              </a:rPr>
              <a:t>Center for Elementary Mathematics and Science Education</a:t>
            </a:r>
          </a:p>
          <a:p>
            <a:pPr algn="r"/>
            <a:r>
              <a:rPr lang="en-US" sz="1600" dirty="0" smtClean="0">
                <a:latin typeface="Abadi MT Condensed Extra Bold"/>
                <a:cs typeface="Abadi MT Condensed Extra Bold"/>
              </a:rPr>
              <a:t>University of Chicago</a:t>
            </a:r>
          </a:p>
          <a:p>
            <a:pPr algn="r"/>
            <a:r>
              <a:rPr lang="en-US" sz="1600" dirty="0" smtClean="0">
                <a:latin typeface="Abadi MT Condensed Extra Bold"/>
                <a:cs typeface="Abadi MT Condensed Extra Bold"/>
              </a:rPr>
              <a:t>September 20</a:t>
            </a:r>
            <a:r>
              <a:rPr lang="en-US" sz="1600" baseline="30000" dirty="0" smtClean="0">
                <a:latin typeface="Abadi MT Condensed Extra Bold"/>
                <a:cs typeface="Abadi MT Condensed Extra Bold"/>
              </a:rPr>
              <a:t>th</a:t>
            </a:r>
            <a:r>
              <a:rPr lang="en-US" sz="1600" dirty="0" smtClean="0">
                <a:latin typeface="Abadi MT Condensed Extra Bold"/>
                <a:cs typeface="Abadi MT Condensed Extra Bold"/>
              </a:rPr>
              <a:t>, 2010</a:t>
            </a:r>
          </a:p>
          <a:p>
            <a:endParaRPr lang="en-US" sz="2400" dirty="0"/>
          </a:p>
        </p:txBody>
      </p:sp>
      <p:pic>
        <p:nvPicPr>
          <p:cNvPr id="5" name="Picture 4" descr="wordmarkjpggray.jpg"/>
          <p:cNvPicPr>
            <a:picLocks noChangeAspect="1"/>
          </p:cNvPicPr>
          <p:nvPr/>
        </p:nvPicPr>
        <p:blipFill>
          <a:blip r:embed="rId3">
            <a:lum/>
            <a:alphaModFix amt="95000"/>
          </a:blip>
          <a:stretch>
            <a:fillRect/>
          </a:stretch>
        </p:blipFill>
        <p:spPr>
          <a:xfrm>
            <a:off x="305777" y="6096000"/>
            <a:ext cx="2285023" cy="478413"/>
          </a:xfrm>
          <a:prstGeom prst="rect">
            <a:avLst/>
          </a:prstGeom>
          <a:noFill/>
        </p:spPr>
      </p:pic>
      <p:sp>
        <p:nvSpPr>
          <p:cNvPr id="13" name="Rectangle 12"/>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cemse_logo.gif"/>
          <p:cNvPicPr>
            <a:picLocks noChangeAspect="1"/>
          </p:cNvPicPr>
          <p:nvPr/>
        </p:nvPicPr>
        <p:blipFill>
          <a:blip r:embed="rId4"/>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914400" y="2859107"/>
            <a:ext cx="7543800" cy="2308324"/>
          </a:xfrm>
          <a:prstGeom prst="rect">
            <a:avLst/>
          </a:prstGeom>
          <a:noFill/>
        </p:spPr>
        <p:txBody>
          <a:bodyPr wrap="square" rtlCol="0">
            <a:spAutoFit/>
          </a:bodyPr>
          <a:lstStyle/>
          <a:p>
            <a:pPr marL="233363" indent="-233363">
              <a:buClr>
                <a:schemeClr val="accent3"/>
              </a:buClr>
              <a:buFont typeface="Arial"/>
              <a:buChar char="•"/>
            </a:pPr>
            <a:r>
              <a:rPr lang="en-US" sz="2400" dirty="0" smtClean="0">
                <a:latin typeface="Abadi MT Condensed Extra Bold"/>
                <a:cs typeface="Abadi MT Condensed Extra Bold"/>
              </a:rPr>
              <a:t>Combine </a:t>
            </a:r>
            <a:r>
              <a:rPr lang="en-US" sz="2400" dirty="0" smtClean="0">
                <a:latin typeface="Abadi MT Condensed Extra Bold"/>
                <a:cs typeface="Abadi MT Condensed Extra Bold"/>
              </a:rPr>
              <a:t>critical component approach and structure process approach</a:t>
            </a:r>
            <a:endParaRPr lang="en-US" sz="2400" dirty="0" smtClean="0">
              <a:latin typeface="Abadi MT Condensed Extra Bold"/>
              <a:cs typeface="Abadi MT Condensed Extra Bold"/>
            </a:endParaRPr>
          </a:p>
          <a:p>
            <a:pPr marL="233363" indent="-233363">
              <a:buClr>
                <a:schemeClr val="accent3"/>
              </a:buClr>
              <a:buFont typeface="Arial"/>
              <a:buChar char="•"/>
            </a:pPr>
            <a:r>
              <a:rPr lang="en-US" sz="2400" dirty="0" smtClean="0">
                <a:latin typeface="Abadi MT Condensed Extra Bold"/>
                <a:cs typeface="Abadi MT Condensed Extra Bold"/>
              </a:rPr>
              <a:t>Show </a:t>
            </a:r>
            <a:r>
              <a:rPr lang="en-US" sz="2400" dirty="0" smtClean="0">
                <a:latin typeface="Abadi MT Condensed Extra Bold"/>
                <a:cs typeface="Abadi MT Condensed Extra Bold"/>
              </a:rPr>
              <a:t>relationships to 5 dimensions approach</a:t>
            </a:r>
            <a:endParaRPr lang="en-US" sz="2400" dirty="0" smtClean="0">
              <a:latin typeface="Abadi MT Condensed Extra Bold"/>
              <a:cs typeface="Abadi MT Condensed Extra Bold"/>
            </a:endParaRPr>
          </a:p>
          <a:p>
            <a:pPr marL="233363" indent="-233363">
              <a:buClr>
                <a:schemeClr val="accent3"/>
              </a:buClr>
              <a:buFont typeface="Arial"/>
              <a:buChar char="•"/>
            </a:pPr>
            <a:r>
              <a:rPr lang="en-US" sz="2400" dirty="0" smtClean="0">
                <a:latin typeface="Abadi MT Condensed Extra Bold"/>
                <a:cs typeface="Abadi MT Condensed Extra Bold"/>
              </a:rPr>
              <a:t>Use </a:t>
            </a:r>
            <a:r>
              <a:rPr lang="en-US" sz="2400" dirty="0" smtClean="0">
                <a:latin typeface="Abadi MT Condensed Extra Bold"/>
                <a:cs typeface="Abadi MT Condensed Extra Bold"/>
              </a:rPr>
              <a:t>combination of approaches to create categories of critical components and a framework that can apply to multiple interventions </a:t>
            </a:r>
            <a:endParaRPr lang="en-US" sz="2400" dirty="0">
              <a:latin typeface="Abadi MT Condensed Extra Bold"/>
              <a:cs typeface="Abadi MT Condensed Extra Bold"/>
            </a:endParaRPr>
          </a:p>
        </p:txBody>
      </p:sp>
      <p:sp>
        <p:nvSpPr>
          <p:cNvPr id="12" name="Rectangle 11"/>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FOI Approaches</a:t>
            </a:r>
            <a:endParaRPr lang="en-US" sz="2400" dirty="0">
              <a:latin typeface="Abadi MT Condensed Extra Bold"/>
              <a:cs typeface="Abadi MT Condensed Extra Bold"/>
            </a:endParaRPr>
          </a:p>
        </p:txBody>
      </p:sp>
      <p:pic>
        <p:nvPicPr>
          <p:cNvPr id="14" name="Picture 13" descr="cemse_logo.gif"/>
          <p:cNvPicPr>
            <a:picLocks noChangeAspect="1"/>
          </p:cNvPicPr>
          <p:nvPr/>
        </p:nvPicPr>
        <p:blipFill>
          <a:blip r:embed="rId2"/>
          <a:stretch>
            <a:fillRect/>
          </a:stretch>
        </p:blipFill>
        <p:spPr>
          <a:xfrm>
            <a:off x="7239000" y="0"/>
            <a:ext cx="1905000" cy="809625"/>
          </a:xfrm>
          <a:prstGeom prst="rect">
            <a:avLst/>
          </a:prstGeom>
        </p:spPr>
      </p:pic>
      <p:sp>
        <p:nvSpPr>
          <p:cNvPr id="15" name="TextBox 14"/>
          <p:cNvSpPr txBox="1"/>
          <p:nvPr/>
        </p:nvSpPr>
        <p:spPr>
          <a:xfrm>
            <a:off x="1371600" y="1905000"/>
            <a:ext cx="6858000" cy="954107"/>
          </a:xfrm>
          <a:prstGeom prst="rect">
            <a:avLst/>
          </a:prstGeom>
          <a:noFill/>
        </p:spPr>
        <p:txBody>
          <a:bodyPr wrap="square" rtlCol="0">
            <a:spAutoFit/>
          </a:bodyPr>
          <a:lstStyle/>
          <a:p>
            <a:pPr algn="ctr"/>
            <a:r>
              <a:rPr lang="en-US" sz="3200" dirty="0" smtClean="0">
                <a:solidFill>
                  <a:srgbClr val="953735"/>
                </a:solidFill>
                <a:latin typeface="Abadi MT Condensed Extra Bold"/>
                <a:cs typeface="Abadi MT Condensed Extra Bold"/>
              </a:rPr>
              <a:t>CEMSE Approach</a:t>
            </a:r>
            <a:r>
              <a:rPr lang="en-US" sz="2400" dirty="0" smtClean="0">
                <a:latin typeface="Abadi MT Condensed Extra Bold"/>
                <a:cs typeface="Abadi MT Condensed Extra Bold"/>
              </a:rPr>
              <a:t/>
            </a:r>
            <a:br>
              <a:rPr lang="en-US" sz="2400" dirty="0" smtClean="0">
                <a:latin typeface="Abadi MT Condensed Extra Bold"/>
                <a:cs typeface="Abadi MT Condensed Extra Bold"/>
              </a:rPr>
            </a:br>
            <a:endParaRPr lang="en-US" sz="2400" dirty="0" smtClean="0">
              <a:latin typeface="Abadi MT Condensed Extra Bold"/>
              <a:cs typeface="Abadi MT Condensed Extra Bold"/>
            </a:endParaRPr>
          </a:p>
        </p:txBody>
      </p:sp>
      <p:cxnSp>
        <p:nvCxnSpPr>
          <p:cNvPr id="7" name="Straight Connector 6"/>
          <p:cNvCxnSpPr/>
          <p:nvPr/>
        </p:nvCxnSpPr>
        <p:spPr>
          <a:xfrm>
            <a:off x="914400" y="2590800"/>
            <a:ext cx="75438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905000"/>
          <a:ext cx="6705600" cy="3529124"/>
        </p:xfrm>
        <a:graphic>
          <a:graphicData uri="http://schemas.openxmlformats.org/drawingml/2006/table">
            <a:tbl>
              <a:tblPr firstRow="1" bandRow="1">
                <a:tableStyleId>{69C7853C-536D-4A76-A0AE-DD22124D55A5}</a:tableStyleId>
              </a:tblPr>
              <a:tblGrid>
                <a:gridCol w="1676400"/>
                <a:gridCol w="1676400"/>
                <a:gridCol w="1676400"/>
                <a:gridCol w="1676400"/>
              </a:tblGrid>
              <a:tr h="1041400">
                <a:tc gridSpan="4">
                  <a:txBody>
                    <a:bodyPr/>
                    <a:lstStyle/>
                    <a:p>
                      <a:pPr algn="ctr"/>
                      <a:r>
                        <a:rPr lang="en-US" sz="2400" dirty="0" smtClean="0"/>
                        <a:t>FOI of Instructional Materials</a:t>
                      </a:r>
                      <a:endParaRPr lang="en-US" sz="2400" dirty="0">
                        <a:solidFill>
                          <a:srgbClr val="953735"/>
                        </a:solidFill>
                      </a:endParaRPr>
                    </a:p>
                  </a:txBody>
                  <a:tcPr anchor="ctr"/>
                </a:tc>
                <a:tc hMerge="1">
                  <a:txBody>
                    <a:bodyPr/>
                    <a:lstStyle/>
                    <a:p>
                      <a:endParaRPr lang="en-US"/>
                    </a:p>
                  </a:txBody>
                  <a:tcPr/>
                </a:tc>
                <a:tc hMerge="1">
                  <a:txBody>
                    <a:bodyPr/>
                    <a:lstStyle/>
                    <a:p>
                      <a:endParaRPr lang="en-US" dirty="0"/>
                    </a:p>
                  </a:txBody>
                  <a:tcPr/>
                </a:tc>
                <a:tc hMerge="1">
                  <a:txBody>
                    <a:bodyPr/>
                    <a:lstStyle/>
                    <a:p>
                      <a:endParaRPr lang="en-US" dirty="0"/>
                    </a:p>
                  </a:txBody>
                  <a:tcPr/>
                </a:tc>
              </a:tr>
              <a:tr h="486794">
                <a:tc gridSpan="4">
                  <a:txBody>
                    <a:bodyPr/>
                    <a:lstStyle/>
                    <a:p>
                      <a:pPr algn="ctr"/>
                      <a:r>
                        <a:rPr lang="en-US" sz="1600" dirty="0" smtClean="0"/>
                        <a:t>Categories</a:t>
                      </a:r>
                      <a:r>
                        <a:rPr lang="en-US" sz="1600" baseline="0" dirty="0" smtClean="0"/>
                        <a:t> of Critical Components</a:t>
                      </a:r>
                      <a:endParaRPr lang="en-US" sz="1600" b="1" dirty="0"/>
                    </a:p>
                  </a:txBody>
                  <a:tcPr anchor="ctr"/>
                </a:tc>
                <a:tc hMerge="1">
                  <a:txBody>
                    <a:bodyPr/>
                    <a:lstStyle/>
                    <a:p>
                      <a:endParaRPr lang="en-US"/>
                    </a:p>
                  </a:txBody>
                  <a:tcPr/>
                </a:tc>
                <a:tc hMerge="1">
                  <a:txBody>
                    <a:bodyPr/>
                    <a:lstStyle/>
                    <a:p>
                      <a:endParaRPr lang="en-US" dirty="0"/>
                    </a:p>
                  </a:txBody>
                  <a:tcPr/>
                </a:tc>
                <a:tc hMerge="1">
                  <a:txBody>
                    <a:bodyPr/>
                    <a:lstStyle/>
                    <a:p>
                      <a:endParaRPr lang="en-US" dirty="0"/>
                    </a:p>
                  </a:txBody>
                  <a:tcPr/>
                </a:tc>
              </a:tr>
              <a:tr h="1000465">
                <a:tc gridSpan="2">
                  <a:txBody>
                    <a:bodyPr/>
                    <a:lstStyle/>
                    <a:p>
                      <a:pPr algn="ctr"/>
                      <a:r>
                        <a:rPr lang="en-US" dirty="0" smtClean="0"/>
                        <a:t>Structural</a:t>
                      </a:r>
                      <a:endParaRPr lang="en-US" dirty="0"/>
                    </a:p>
                  </a:txBody>
                  <a:tcPr anchor="ctr"/>
                </a:tc>
                <a:tc hMerge="1">
                  <a:txBody>
                    <a:bodyPr/>
                    <a:lstStyle/>
                    <a:p>
                      <a:endParaRPr lang="en-US" dirty="0"/>
                    </a:p>
                  </a:txBody>
                  <a:tcPr/>
                </a:tc>
                <a:tc gridSpan="2">
                  <a:txBody>
                    <a:bodyPr/>
                    <a:lstStyle/>
                    <a:p>
                      <a:pPr algn="ctr"/>
                      <a:r>
                        <a:rPr lang="en-US" dirty="0" smtClean="0"/>
                        <a:t>Instructional</a:t>
                      </a:r>
                      <a:endParaRPr lang="en-US" dirty="0"/>
                    </a:p>
                  </a:txBody>
                  <a:tcPr anchor="ctr"/>
                </a:tc>
                <a:tc hMerge="1">
                  <a:txBody>
                    <a:bodyPr/>
                    <a:lstStyle/>
                    <a:p>
                      <a:endParaRPr lang="en-US" dirty="0"/>
                    </a:p>
                  </a:txBody>
                  <a:tcPr/>
                </a:tc>
              </a:tr>
              <a:tr h="1000465">
                <a:tc>
                  <a:txBody>
                    <a:bodyPr/>
                    <a:lstStyle/>
                    <a:p>
                      <a:pPr algn="ctr"/>
                      <a:r>
                        <a:rPr lang="en-US" dirty="0" smtClean="0"/>
                        <a:t>Procedural</a:t>
                      </a:r>
                      <a:endParaRPr lang="en-US" dirty="0"/>
                    </a:p>
                  </a:txBody>
                  <a:tcPr anchor="ctr"/>
                </a:tc>
                <a:tc>
                  <a:txBody>
                    <a:bodyPr/>
                    <a:lstStyle/>
                    <a:p>
                      <a:pPr algn="ctr"/>
                      <a:r>
                        <a:rPr lang="en-US" dirty="0" smtClean="0"/>
                        <a:t>Educative</a:t>
                      </a:r>
                      <a:endParaRPr lang="en-US" dirty="0"/>
                    </a:p>
                  </a:txBody>
                  <a:tcPr anchor="ctr"/>
                </a:tc>
                <a:tc>
                  <a:txBody>
                    <a:bodyPr/>
                    <a:lstStyle/>
                    <a:p>
                      <a:pPr algn="ctr"/>
                      <a:r>
                        <a:rPr lang="en-US" dirty="0" smtClean="0"/>
                        <a:t>Pedagogical</a:t>
                      </a:r>
                      <a:endParaRPr lang="en-US" dirty="0"/>
                    </a:p>
                  </a:txBody>
                  <a:tcPr anchor="ctr"/>
                </a:tc>
                <a:tc>
                  <a:txBody>
                    <a:bodyPr/>
                    <a:lstStyle/>
                    <a:p>
                      <a:pPr algn="ctr"/>
                      <a:r>
                        <a:rPr lang="en-US" dirty="0" smtClean="0"/>
                        <a:t>Student Engagement</a:t>
                      </a:r>
                      <a:endParaRPr lang="en-US" dirty="0"/>
                    </a:p>
                  </a:txBody>
                  <a:tcPr anchor="ctr"/>
                </a:tc>
              </a:tr>
            </a:tbl>
          </a:graphicData>
        </a:graphic>
      </p:graphicFrame>
      <p:sp>
        <p:nvSpPr>
          <p:cNvPr id="5" name="Rectangle 4"/>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FOI Framework</a:t>
            </a:r>
            <a:endParaRPr lang="en-US" sz="2400" dirty="0">
              <a:latin typeface="Abadi MT Condensed Extra Bold"/>
              <a:cs typeface="Abadi MT Condensed Extra Bold"/>
            </a:endParaRPr>
          </a:p>
        </p:txBody>
      </p:sp>
      <p:pic>
        <p:nvPicPr>
          <p:cNvPr id="7" name="Picture 6" descr="cemse_logo.gif"/>
          <p:cNvPicPr>
            <a:picLocks noChangeAspect="1"/>
          </p:cNvPicPr>
          <p:nvPr/>
        </p:nvPicPr>
        <p:blipFill>
          <a:blip r:embed="rId2"/>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4600" y="1371600"/>
          <a:ext cx="5943600" cy="4759062"/>
        </p:xfrm>
        <a:graphic>
          <a:graphicData uri="http://schemas.openxmlformats.org/drawingml/2006/table">
            <a:tbl>
              <a:tblPr firstRow="1" bandRow="1">
                <a:tableStyleId>{69C7853C-536D-4A76-A0AE-DD22124D55A5}</a:tableStyleId>
              </a:tblPr>
              <a:tblGrid>
                <a:gridCol w="1485900"/>
                <a:gridCol w="1485900"/>
                <a:gridCol w="1335157"/>
                <a:gridCol w="1636643"/>
              </a:tblGrid>
              <a:tr h="681841">
                <a:tc gridSpan="4">
                  <a:txBody>
                    <a:bodyPr/>
                    <a:lstStyle/>
                    <a:p>
                      <a:pPr algn="ctr"/>
                      <a:r>
                        <a:rPr lang="en-US" sz="1600" dirty="0" smtClean="0">
                          <a:latin typeface="Arial"/>
                          <a:cs typeface="Arial"/>
                        </a:rPr>
                        <a:t>FOI of Instructional Materials (</a:t>
                      </a:r>
                      <a:r>
                        <a:rPr lang="en-US" sz="1600" i="1" dirty="0" smtClean="0">
                          <a:latin typeface="Arial"/>
                          <a:cs typeface="Arial"/>
                        </a:rPr>
                        <a:t>adherence</a:t>
                      </a:r>
                      <a:r>
                        <a:rPr lang="en-US" sz="1600" dirty="0" smtClean="0">
                          <a:latin typeface="Arial"/>
                          <a:cs typeface="Arial"/>
                        </a:rPr>
                        <a:t>)</a:t>
                      </a:r>
                      <a:endParaRPr lang="en-US" sz="1600" dirty="0">
                        <a:solidFill>
                          <a:srgbClr val="953735"/>
                        </a:solidFill>
                        <a:latin typeface="Arial"/>
                        <a:cs typeface="Arial"/>
                      </a:endParaRPr>
                    </a:p>
                  </a:txBody>
                  <a:tcPr anchor="ctr"/>
                </a:tc>
                <a:tc hMerge="1">
                  <a:txBody>
                    <a:bodyPr/>
                    <a:lstStyle/>
                    <a:p>
                      <a:endParaRPr lang="en-US"/>
                    </a:p>
                  </a:txBody>
                  <a:tcPr/>
                </a:tc>
                <a:tc hMerge="1">
                  <a:txBody>
                    <a:bodyPr/>
                    <a:lstStyle/>
                    <a:p>
                      <a:endParaRPr lang="en-US" dirty="0"/>
                    </a:p>
                  </a:txBody>
                  <a:tcPr/>
                </a:tc>
                <a:tc hMerge="1">
                  <a:txBody>
                    <a:bodyPr/>
                    <a:lstStyle/>
                    <a:p>
                      <a:endParaRPr lang="en-US" dirty="0"/>
                    </a:p>
                  </a:txBody>
                  <a:tcPr/>
                </a:tc>
              </a:tr>
              <a:tr h="406890">
                <a:tc gridSpan="4">
                  <a:txBody>
                    <a:bodyPr/>
                    <a:lstStyle/>
                    <a:p>
                      <a:pPr algn="ctr"/>
                      <a:r>
                        <a:rPr lang="en-US" sz="1200" dirty="0" smtClean="0">
                          <a:latin typeface="Arial"/>
                          <a:cs typeface="Arial"/>
                        </a:rPr>
                        <a:t>Categories</a:t>
                      </a:r>
                      <a:r>
                        <a:rPr lang="en-US" sz="1200" baseline="0" dirty="0" smtClean="0">
                          <a:latin typeface="Arial"/>
                          <a:cs typeface="Arial"/>
                        </a:rPr>
                        <a:t> of Critical Components</a:t>
                      </a:r>
                      <a:endParaRPr lang="en-US" sz="1200" b="1" dirty="0">
                        <a:latin typeface="Arial"/>
                        <a:cs typeface="Arial"/>
                      </a:endParaRPr>
                    </a:p>
                  </a:txBody>
                  <a:tcPr anchor="ctr"/>
                </a:tc>
                <a:tc hMerge="1">
                  <a:txBody>
                    <a:bodyPr/>
                    <a:lstStyle/>
                    <a:p>
                      <a:endParaRPr lang="en-US"/>
                    </a:p>
                  </a:txBody>
                  <a:tcPr/>
                </a:tc>
                <a:tc hMerge="1">
                  <a:txBody>
                    <a:bodyPr/>
                    <a:lstStyle/>
                    <a:p>
                      <a:endParaRPr lang="en-US" dirty="0"/>
                    </a:p>
                  </a:txBody>
                  <a:tcPr/>
                </a:tc>
                <a:tc hMerge="1">
                  <a:txBody>
                    <a:bodyPr/>
                    <a:lstStyle/>
                    <a:p>
                      <a:endParaRPr lang="en-US" dirty="0"/>
                    </a:p>
                  </a:txBody>
                  <a:tcPr/>
                </a:tc>
              </a:tr>
              <a:tr h="593183">
                <a:tc gridSpan="2">
                  <a:txBody>
                    <a:bodyPr/>
                    <a:lstStyle/>
                    <a:p>
                      <a:pPr algn="ctr"/>
                      <a:r>
                        <a:rPr lang="en-US" sz="1400" dirty="0" smtClean="0">
                          <a:latin typeface="Arial"/>
                          <a:cs typeface="Arial"/>
                        </a:rPr>
                        <a:t>Structural (structure)</a:t>
                      </a:r>
                      <a:endParaRPr lang="en-US" sz="1400" dirty="0">
                        <a:latin typeface="Arial"/>
                        <a:cs typeface="Arial"/>
                      </a:endParaRPr>
                    </a:p>
                  </a:txBody>
                  <a:tcPr anchor="ctr"/>
                </a:tc>
                <a:tc hMerge="1">
                  <a:txBody>
                    <a:bodyPr/>
                    <a:lstStyle/>
                    <a:p>
                      <a:endParaRPr lang="en-US" dirty="0"/>
                    </a:p>
                  </a:txBody>
                  <a:tcPr/>
                </a:tc>
                <a:tc gridSpan="2">
                  <a:txBody>
                    <a:bodyPr/>
                    <a:lstStyle/>
                    <a:p>
                      <a:pPr algn="ctr"/>
                      <a:r>
                        <a:rPr lang="en-US" sz="1400" dirty="0" smtClean="0">
                          <a:latin typeface="Arial"/>
                          <a:cs typeface="Arial"/>
                        </a:rPr>
                        <a:t>Instructional (process)</a:t>
                      </a:r>
                      <a:endParaRPr lang="en-US" sz="1400" dirty="0">
                        <a:latin typeface="Arial"/>
                        <a:cs typeface="Arial"/>
                      </a:endParaRPr>
                    </a:p>
                  </a:txBody>
                  <a:tcPr anchor="ctr"/>
                </a:tc>
                <a:tc hMerge="1">
                  <a:txBody>
                    <a:bodyPr/>
                    <a:lstStyle/>
                    <a:p>
                      <a:endParaRPr lang="en-US" dirty="0"/>
                    </a:p>
                  </a:txBody>
                  <a:tcPr/>
                </a:tc>
              </a:tr>
              <a:tr h="1692431">
                <a:tc>
                  <a:txBody>
                    <a:bodyPr/>
                    <a:lstStyle/>
                    <a:p>
                      <a:pPr algn="ctr"/>
                      <a:r>
                        <a:rPr lang="en-US" sz="1200" dirty="0" smtClean="0">
                          <a:latin typeface="Arial"/>
                          <a:cs typeface="Arial"/>
                        </a:rPr>
                        <a:t>Procedural (exposure;</a:t>
                      </a:r>
                      <a:r>
                        <a:rPr lang="en-US" sz="1200" baseline="0" dirty="0" smtClean="0">
                          <a:latin typeface="Arial"/>
                          <a:cs typeface="Arial"/>
                        </a:rPr>
                        <a:t> dosage)</a:t>
                      </a:r>
                      <a:endParaRPr lang="en-US" sz="1200" dirty="0">
                        <a:latin typeface="Arial"/>
                        <a:cs typeface="Arial"/>
                      </a:endParaRPr>
                    </a:p>
                  </a:txBody>
                  <a:tcPr anchor="ctr"/>
                </a:tc>
                <a:tc>
                  <a:txBody>
                    <a:bodyPr/>
                    <a:lstStyle/>
                    <a:p>
                      <a:pPr algn="ctr"/>
                      <a:r>
                        <a:rPr lang="en-US" sz="1200" dirty="0" smtClean="0">
                          <a:latin typeface="Arial"/>
                          <a:cs typeface="Arial"/>
                        </a:rPr>
                        <a:t>Educative</a:t>
                      </a:r>
                      <a:endParaRPr lang="en-US" sz="1200" dirty="0">
                        <a:latin typeface="Arial"/>
                        <a:cs typeface="Arial"/>
                      </a:endParaRPr>
                    </a:p>
                  </a:txBody>
                  <a:tcPr anchor="ctr"/>
                </a:tc>
                <a:tc>
                  <a:txBody>
                    <a:bodyPr/>
                    <a:lstStyle/>
                    <a:p>
                      <a:pPr algn="ctr"/>
                      <a:r>
                        <a:rPr lang="en-US" sz="1200" dirty="0" smtClean="0">
                          <a:latin typeface="Arial"/>
                          <a:cs typeface="Arial"/>
                        </a:rPr>
                        <a:t>Pedagogical</a:t>
                      </a:r>
                      <a:r>
                        <a:rPr lang="en-US" sz="1200" baseline="0" dirty="0" smtClean="0">
                          <a:latin typeface="Arial"/>
                          <a:cs typeface="Arial"/>
                        </a:rPr>
                        <a:t> (quality)</a:t>
                      </a:r>
                      <a:endParaRPr lang="en-US" sz="1200" dirty="0" smtClean="0">
                        <a:latin typeface="Arial"/>
                        <a:cs typeface="Arial"/>
                      </a:endParaRPr>
                    </a:p>
                  </a:txBody>
                  <a:tcPr anchor="ctr"/>
                </a:tc>
                <a:tc>
                  <a:txBody>
                    <a:bodyPr/>
                    <a:lstStyle/>
                    <a:p>
                      <a:pPr algn="ctr"/>
                      <a:r>
                        <a:rPr lang="en-US" sz="1200" dirty="0" smtClean="0">
                          <a:latin typeface="Arial"/>
                          <a:cs typeface="Arial"/>
                        </a:rPr>
                        <a:t>Student Engagement (participant responsiveness</a:t>
                      </a:r>
                      <a:r>
                        <a:rPr lang="en-US" sz="1200" baseline="0" dirty="0" smtClean="0">
                          <a:latin typeface="Arial"/>
                          <a:cs typeface="Arial"/>
                        </a:rPr>
                        <a:t>)</a:t>
                      </a:r>
                      <a:endParaRPr lang="en-US" sz="1200" dirty="0">
                        <a:latin typeface="Arial"/>
                        <a:cs typeface="Arial"/>
                      </a:endParaRPr>
                    </a:p>
                  </a:txBody>
                  <a:tcPr anchor="ctr"/>
                </a:tc>
              </a:tr>
              <a:tr h="1384717">
                <a:tc>
                  <a:txBody>
                    <a:bodyPr/>
                    <a:lstStyle/>
                    <a:p>
                      <a:pPr algn="ctr"/>
                      <a:endParaRPr lang="en-US" sz="1400" dirty="0">
                        <a:latin typeface="Arial"/>
                        <a:cs typeface="Arial"/>
                      </a:endParaRPr>
                    </a:p>
                  </a:txBody>
                  <a:tcPr anchor="ctr"/>
                </a:tc>
                <a:tc>
                  <a:txBody>
                    <a:bodyPr/>
                    <a:lstStyle/>
                    <a:p>
                      <a:pPr algn="ctr"/>
                      <a:endParaRPr lang="en-US" sz="1400" dirty="0">
                        <a:latin typeface="Arial"/>
                        <a:cs typeface="Arial"/>
                      </a:endParaRPr>
                    </a:p>
                  </a:txBody>
                  <a:tcPr anchor="ctr"/>
                </a:tc>
                <a:tc>
                  <a:txBody>
                    <a:bodyPr/>
                    <a:lstStyle/>
                    <a:p>
                      <a:pPr algn="ctr"/>
                      <a:endParaRPr lang="en-US" sz="1400" dirty="0">
                        <a:latin typeface="Arial"/>
                        <a:cs typeface="Arial"/>
                      </a:endParaRPr>
                    </a:p>
                  </a:txBody>
                  <a:tcPr anchor="ctr"/>
                </a:tc>
                <a:tc>
                  <a:txBody>
                    <a:bodyPr/>
                    <a:lstStyle/>
                    <a:p>
                      <a:pPr algn="ctr"/>
                      <a:endParaRPr lang="en-US" sz="1400" dirty="0">
                        <a:latin typeface="Arial"/>
                        <a:cs typeface="Arial"/>
                      </a:endParaRPr>
                    </a:p>
                  </a:txBody>
                  <a:tcPr anchor="ctr"/>
                </a:tc>
              </a:tr>
            </a:tbl>
          </a:graphicData>
        </a:graphic>
      </p:graphicFrame>
      <p:graphicFrame>
        <p:nvGraphicFramePr>
          <p:cNvPr id="3" name="Table 2"/>
          <p:cNvGraphicFramePr>
            <a:graphicFrameLocks noGrp="1"/>
          </p:cNvGraphicFramePr>
          <p:nvPr/>
        </p:nvGraphicFramePr>
        <p:xfrm>
          <a:off x="990600" y="1371600"/>
          <a:ext cx="1524000" cy="4759062"/>
        </p:xfrm>
        <a:graphic>
          <a:graphicData uri="http://schemas.openxmlformats.org/drawingml/2006/table">
            <a:tbl>
              <a:tblPr firstRow="1" bandRow="1">
                <a:tableStyleId>{1FECB4D8-DB02-4DC6-A0A2-4F2EBAE1DC90}</a:tableStyleId>
              </a:tblPr>
              <a:tblGrid>
                <a:gridCol w="1524000"/>
              </a:tblGrid>
              <a:tr h="1636794">
                <a:tc>
                  <a:txBody>
                    <a:bodyPr/>
                    <a:lstStyle/>
                    <a:p>
                      <a:r>
                        <a:rPr lang="en-US" sz="1600" dirty="0" smtClean="0">
                          <a:latin typeface="Arial"/>
                          <a:cs typeface="Arial"/>
                        </a:rPr>
                        <a:t>C</a:t>
                      </a:r>
                      <a:r>
                        <a:rPr lang="en-US" sz="1400" dirty="0" smtClean="0">
                          <a:latin typeface="Arial"/>
                          <a:cs typeface="Arial"/>
                        </a:rPr>
                        <a:t>ategories of </a:t>
                      </a:r>
                      <a:r>
                        <a:rPr lang="en-US" sz="1400" dirty="0" smtClean="0">
                          <a:solidFill>
                            <a:schemeClr val="accent3">
                              <a:lumMod val="20000"/>
                              <a:lumOff val="80000"/>
                            </a:schemeClr>
                          </a:solidFill>
                          <a:latin typeface="Arial"/>
                          <a:cs typeface="Arial"/>
                        </a:rPr>
                        <a:t/>
                      </a:r>
                      <a:br>
                        <a:rPr lang="en-US" sz="1400" dirty="0" smtClean="0">
                          <a:solidFill>
                            <a:schemeClr val="accent3">
                              <a:lumMod val="20000"/>
                              <a:lumOff val="80000"/>
                            </a:schemeClr>
                          </a:solidFill>
                          <a:latin typeface="Arial"/>
                          <a:cs typeface="Arial"/>
                        </a:rPr>
                      </a:br>
                      <a:r>
                        <a:rPr lang="en-US" sz="1400" dirty="0" smtClean="0">
                          <a:latin typeface="Arial"/>
                          <a:cs typeface="Arial"/>
                        </a:rPr>
                        <a:t>Differentiation </a:t>
                      </a:r>
                      <a:r>
                        <a:rPr lang="en-US" sz="1400" b="0" i="1" dirty="0" smtClean="0">
                          <a:latin typeface="Arial"/>
                          <a:cs typeface="Arial"/>
                        </a:rPr>
                        <a:t>(differentiation)</a:t>
                      </a:r>
                      <a:endParaRPr lang="en-US" sz="1600" b="0" i="1" dirty="0">
                        <a:latin typeface="Arial"/>
                        <a:cs typeface="Arial"/>
                      </a:endParaRPr>
                    </a:p>
                  </a:txBody>
                  <a:tcPr vert="vert270" anchor="ctr"/>
                </a:tc>
              </a:tr>
              <a:tr h="1737098">
                <a:tc>
                  <a:txBody>
                    <a:bodyPr/>
                    <a:lstStyle/>
                    <a:p>
                      <a:pPr algn="ctr"/>
                      <a:r>
                        <a:rPr lang="en-US" sz="1200" dirty="0" smtClean="0">
                          <a:latin typeface="Arial"/>
                          <a:cs typeface="Arial"/>
                        </a:rPr>
                        <a:t> Common</a:t>
                      </a:r>
                      <a:r>
                        <a:rPr lang="en-US" sz="1200" baseline="0" dirty="0" smtClean="0">
                          <a:latin typeface="Arial"/>
                          <a:cs typeface="Arial"/>
                        </a:rPr>
                        <a:t> Across Interventions</a:t>
                      </a:r>
                      <a:endParaRPr lang="en-US" sz="1600" dirty="0">
                        <a:latin typeface="Arial"/>
                        <a:cs typeface="Arial"/>
                      </a:endParaRPr>
                    </a:p>
                  </a:txBody>
                  <a:tcPr anchor="ctr"/>
                </a:tc>
              </a:tr>
              <a:tr h="1385170">
                <a:tc>
                  <a:txBody>
                    <a:bodyPr/>
                    <a:lstStyle/>
                    <a:p>
                      <a:pPr algn="ctr"/>
                      <a:r>
                        <a:rPr lang="en-US" sz="1200" dirty="0" smtClean="0">
                          <a:latin typeface="Arial"/>
                          <a:cs typeface="Arial"/>
                        </a:rPr>
                        <a:t>Unique</a:t>
                      </a:r>
                      <a:r>
                        <a:rPr lang="en-US" sz="1200" baseline="0" dirty="0" smtClean="0">
                          <a:latin typeface="Arial"/>
                          <a:cs typeface="Arial"/>
                        </a:rPr>
                        <a:t> to Interventions</a:t>
                      </a:r>
                      <a:endParaRPr lang="en-US" sz="1200" dirty="0">
                        <a:latin typeface="Arial"/>
                        <a:cs typeface="Arial"/>
                      </a:endParaRPr>
                    </a:p>
                  </a:txBody>
                  <a:tcPr anchor="ctr"/>
                </a:tc>
              </a:tr>
            </a:tbl>
          </a:graphicData>
        </a:graphic>
      </p:graphicFrame>
      <p:sp>
        <p:nvSpPr>
          <p:cNvPr id="5" name="Rectangle 4"/>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CEMSE Framework Aligned with Other Approaches</a:t>
            </a:r>
            <a:endParaRPr lang="en-US" sz="2400" dirty="0">
              <a:latin typeface="Abadi MT Condensed Extra Bold"/>
              <a:cs typeface="Abadi MT Condensed Extra Bold"/>
            </a:endParaRPr>
          </a:p>
        </p:txBody>
      </p:sp>
      <p:pic>
        <p:nvPicPr>
          <p:cNvPr id="7" name="Picture 6" descr="cemse_logo.gif"/>
          <p:cNvPicPr>
            <a:picLocks noChangeAspect="1"/>
          </p:cNvPicPr>
          <p:nvPr/>
        </p:nvPicPr>
        <p:blipFill>
          <a:blip r:embed="rId2"/>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150577" y="1142998"/>
          <a:ext cx="4343400" cy="4038602"/>
        </p:xfrm>
        <a:graphic>
          <a:graphicData uri="http://schemas.openxmlformats.org/drawingml/2006/table">
            <a:tbl>
              <a:tblPr firstRow="1" bandRow="1">
                <a:tableStyleId>{69C7853C-536D-4A76-A0AE-DD22124D55A5}</a:tableStyleId>
              </a:tblPr>
              <a:tblGrid>
                <a:gridCol w="1085850"/>
                <a:gridCol w="1085850"/>
                <a:gridCol w="1085850"/>
                <a:gridCol w="1085850"/>
              </a:tblGrid>
              <a:tr h="536313">
                <a:tc gridSpan="4">
                  <a:txBody>
                    <a:bodyPr/>
                    <a:lstStyle/>
                    <a:p>
                      <a:pPr algn="ctr"/>
                      <a:r>
                        <a:rPr lang="en-US" sz="2000" dirty="0" smtClean="0"/>
                        <a:t>FOI of Instructional Materials</a:t>
                      </a:r>
                      <a:endParaRPr lang="en-US" sz="2000" dirty="0">
                        <a:solidFill>
                          <a:srgbClr val="953735"/>
                        </a:solidFill>
                      </a:endParaRPr>
                    </a:p>
                  </a:txBody>
                  <a:tcPr anchor="ctr"/>
                </a:tc>
                <a:tc hMerge="1">
                  <a:txBody>
                    <a:bodyPr/>
                    <a:lstStyle/>
                    <a:p>
                      <a:endParaRPr lang="en-US"/>
                    </a:p>
                  </a:txBody>
                  <a:tcPr/>
                </a:tc>
                <a:tc hMerge="1">
                  <a:txBody>
                    <a:bodyPr/>
                    <a:lstStyle/>
                    <a:p>
                      <a:endParaRPr lang="en-US" dirty="0"/>
                    </a:p>
                  </a:txBody>
                  <a:tcPr/>
                </a:tc>
                <a:tc hMerge="1">
                  <a:txBody>
                    <a:bodyPr/>
                    <a:lstStyle/>
                    <a:p>
                      <a:endParaRPr lang="en-US" dirty="0"/>
                    </a:p>
                  </a:txBody>
                  <a:tcPr/>
                </a:tc>
              </a:tr>
              <a:tr h="412549">
                <a:tc gridSpan="4">
                  <a:txBody>
                    <a:bodyPr/>
                    <a:lstStyle/>
                    <a:p>
                      <a:pPr algn="ctr"/>
                      <a:r>
                        <a:rPr lang="en-US" sz="1400" dirty="0" smtClean="0"/>
                        <a:t>Categories</a:t>
                      </a:r>
                      <a:r>
                        <a:rPr lang="en-US" sz="1400" baseline="0" dirty="0" smtClean="0"/>
                        <a:t> of Critical Components</a:t>
                      </a:r>
                      <a:endParaRPr lang="en-US" sz="1600" b="1" dirty="0"/>
                    </a:p>
                  </a:txBody>
                  <a:tcPr anchor="ctr"/>
                </a:tc>
                <a:tc hMerge="1">
                  <a:txBody>
                    <a:bodyPr/>
                    <a:lstStyle/>
                    <a:p>
                      <a:endParaRPr lang="en-US"/>
                    </a:p>
                  </a:txBody>
                  <a:tcPr/>
                </a:tc>
                <a:tc hMerge="1">
                  <a:txBody>
                    <a:bodyPr/>
                    <a:lstStyle/>
                    <a:p>
                      <a:endParaRPr lang="en-US" dirty="0"/>
                    </a:p>
                  </a:txBody>
                  <a:tcPr/>
                </a:tc>
                <a:tc hMerge="1">
                  <a:txBody>
                    <a:bodyPr/>
                    <a:lstStyle/>
                    <a:p>
                      <a:endParaRPr lang="en-US" dirty="0"/>
                    </a:p>
                  </a:txBody>
                  <a:tcPr/>
                </a:tc>
              </a:tr>
              <a:tr h="453804">
                <a:tc gridSpan="2">
                  <a:txBody>
                    <a:bodyPr/>
                    <a:lstStyle/>
                    <a:p>
                      <a:pPr algn="ctr"/>
                      <a:r>
                        <a:rPr lang="en-US" sz="1600" dirty="0" smtClean="0"/>
                        <a:t>Structural</a:t>
                      </a:r>
                      <a:endParaRPr lang="en-US" dirty="0"/>
                    </a:p>
                  </a:txBody>
                  <a:tcPr anchor="ctr"/>
                </a:tc>
                <a:tc hMerge="1">
                  <a:txBody>
                    <a:bodyPr/>
                    <a:lstStyle/>
                    <a:p>
                      <a:endParaRPr lang="en-US" dirty="0"/>
                    </a:p>
                  </a:txBody>
                  <a:tcPr/>
                </a:tc>
                <a:tc gridSpan="2">
                  <a:txBody>
                    <a:bodyPr/>
                    <a:lstStyle/>
                    <a:p>
                      <a:pPr algn="ctr"/>
                      <a:r>
                        <a:rPr lang="en-US" sz="1600" dirty="0" smtClean="0"/>
                        <a:t>Instructional</a:t>
                      </a:r>
                      <a:endParaRPr lang="en-US" dirty="0"/>
                    </a:p>
                  </a:txBody>
                  <a:tcPr anchor="ctr"/>
                </a:tc>
                <a:tc hMerge="1">
                  <a:txBody>
                    <a:bodyPr/>
                    <a:lstStyle/>
                    <a:p>
                      <a:endParaRPr lang="en-US" dirty="0"/>
                    </a:p>
                  </a:txBody>
                  <a:tcPr/>
                </a:tc>
              </a:tr>
              <a:tr h="655700">
                <a:tc>
                  <a:txBody>
                    <a:bodyPr/>
                    <a:lstStyle/>
                    <a:p>
                      <a:pPr algn="ctr"/>
                      <a:r>
                        <a:rPr lang="en-US" sz="1200" dirty="0" smtClean="0"/>
                        <a:t>Procedural</a:t>
                      </a:r>
                      <a:endParaRPr lang="en-US" sz="1400" dirty="0"/>
                    </a:p>
                  </a:txBody>
                  <a:tcPr anchor="ctr"/>
                </a:tc>
                <a:tc>
                  <a:txBody>
                    <a:bodyPr/>
                    <a:lstStyle/>
                    <a:p>
                      <a:pPr algn="ctr"/>
                      <a:r>
                        <a:rPr lang="en-US" sz="1200" dirty="0" smtClean="0"/>
                        <a:t>Educative</a:t>
                      </a:r>
                      <a:endParaRPr lang="en-US" sz="1600" dirty="0"/>
                    </a:p>
                  </a:txBody>
                  <a:tcPr anchor="ctr"/>
                </a:tc>
                <a:tc>
                  <a:txBody>
                    <a:bodyPr/>
                    <a:lstStyle/>
                    <a:p>
                      <a:pPr algn="ctr"/>
                      <a:r>
                        <a:rPr lang="en-US" sz="1200" dirty="0" smtClean="0"/>
                        <a:t>Pedagogical</a:t>
                      </a:r>
                      <a:endParaRPr lang="en-US" sz="1600" dirty="0"/>
                    </a:p>
                  </a:txBody>
                  <a:tcPr anchor="ctr"/>
                </a:tc>
                <a:tc>
                  <a:txBody>
                    <a:bodyPr/>
                    <a:lstStyle/>
                    <a:p>
                      <a:pPr algn="ctr"/>
                      <a:r>
                        <a:rPr lang="en-US" sz="1200" dirty="0" smtClean="0"/>
                        <a:t>Student Engagement</a:t>
                      </a:r>
                      <a:endParaRPr lang="en-US" sz="1600" dirty="0"/>
                    </a:p>
                  </a:txBody>
                  <a:tcPr anchor="ctr"/>
                </a:tc>
              </a:tr>
              <a:tr h="495059">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495059">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495059">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495059">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graphicFrame>
        <p:nvGraphicFramePr>
          <p:cNvPr id="3" name="Table 2"/>
          <p:cNvGraphicFramePr>
            <a:graphicFrameLocks noGrp="1"/>
          </p:cNvGraphicFramePr>
          <p:nvPr/>
        </p:nvGraphicFramePr>
        <p:xfrm>
          <a:off x="1981200" y="1143000"/>
          <a:ext cx="1169377" cy="4038599"/>
        </p:xfrm>
        <a:graphic>
          <a:graphicData uri="http://schemas.openxmlformats.org/drawingml/2006/table">
            <a:tbl>
              <a:tblPr firstRow="1" bandRow="1">
                <a:tableStyleId>{1FECB4D8-DB02-4DC6-A0A2-4F2EBAE1DC90}</a:tableStyleId>
              </a:tblPr>
              <a:tblGrid>
                <a:gridCol w="1169377"/>
              </a:tblGrid>
              <a:tr h="2035827">
                <a:tc>
                  <a:txBody>
                    <a:bodyPr/>
                    <a:lstStyle/>
                    <a:p>
                      <a:r>
                        <a:rPr lang="en-US" sz="1400" dirty="0" smtClean="0"/>
                        <a:t>Categories of </a:t>
                      </a:r>
                      <a:r>
                        <a:rPr lang="en-US" sz="1400" dirty="0" smtClean="0">
                          <a:solidFill>
                            <a:schemeClr val="accent3">
                              <a:lumMod val="20000"/>
                              <a:lumOff val="80000"/>
                            </a:schemeClr>
                          </a:solidFill>
                        </a:rPr>
                        <a:t/>
                      </a:r>
                      <a:br>
                        <a:rPr lang="en-US" sz="1400" dirty="0" smtClean="0">
                          <a:solidFill>
                            <a:schemeClr val="accent3">
                              <a:lumMod val="20000"/>
                              <a:lumOff val="80000"/>
                            </a:schemeClr>
                          </a:solidFill>
                        </a:rPr>
                      </a:br>
                      <a:r>
                        <a:rPr lang="en-US" sz="1400" dirty="0" smtClean="0"/>
                        <a:t>Differentiation</a:t>
                      </a:r>
                      <a:endParaRPr lang="en-US" sz="1400" dirty="0"/>
                    </a:p>
                  </a:txBody>
                  <a:tcPr vert="vert270" anchor="ctr"/>
                </a:tc>
              </a:tr>
              <a:tr h="478128">
                <a:tc>
                  <a:txBody>
                    <a:bodyPr/>
                    <a:lstStyle/>
                    <a:p>
                      <a:pPr algn="ctr"/>
                      <a:r>
                        <a:rPr lang="en-US" sz="1100" dirty="0" smtClean="0"/>
                        <a:t>Common </a:t>
                      </a:r>
                      <a:endParaRPr lang="en-US" sz="1400" dirty="0"/>
                    </a:p>
                  </a:txBody>
                  <a:tcPr anchor="ctr"/>
                </a:tc>
              </a:tr>
              <a:tr h="489012">
                <a:tc>
                  <a:txBody>
                    <a:bodyPr/>
                    <a:lstStyle/>
                    <a:p>
                      <a:pPr algn="ctr"/>
                      <a:r>
                        <a:rPr lang="en-US" sz="1100" dirty="0" smtClean="0"/>
                        <a:t>Program</a:t>
                      </a:r>
                      <a:r>
                        <a:rPr lang="en-US" sz="1100" baseline="0" dirty="0" smtClean="0"/>
                        <a:t> A</a:t>
                      </a:r>
                      <a:endParaRPr lang="en-US" sz="1100" dirty="0"/>
                    </a:p>
                  </a:txBody>
                  <a:tcPr anchor="ctr"/>
                </a:tc>
              </a:tr>
              <a:tr h="478128">
                <a:tc>
                  <a:txBody>
                    <a:bodyPr/>
                    <a:lstStyle/>
                    <a:p>
                      <a:pPr algn="ctr"/>
                      <a:r>
                        <a:rPr lang="en-US" sz="1100" dirty="0" smtClean="0"/>
                        <a:t>Program B</a:t>
                      </a:r>
                      <a:endParaRPr lang="en-US" sz="1400" dirty="0"/>
                    </a:p>
                  </a:txBody>
                  <a:tcPr anchor="ctr"/>
                </a:tc>
              </a:tr>
              <a:tr h="557504">
                <a:tc>
                  <a:txBody>
                    <a:bodyPr/>
                    <a:lstStyle/>
                    <a:p>
                      <a:pPr algn="ctr"/>
                      <a:r>
                        <a:rPr lang="en-US" sz="1100" dirty="0" smtClean="0"/>
                        <a:t>Program C</a:t>
                      </a:r>
                      <a:endParaRPr lang="en-US" sz="1400" dirty="0"/>
                    </a:p>
                  </a:txBody>
                  <a:tcPr anchor="ctr"/>
                </a:tc>
              </a:tr>
            </a:tbl>
          </a:graphicData>
        </a:graphic>
      </p:graphicFrame>
      <p:sp>
        <p:nvSpPr>
          <p:cNvPr id="4" name="TextBox 3"/>
          <p:cNvSpPr txBox="1"/>
          <p:nvPr/>
        </p:nvSpPr>
        <p:spPr>
          <a:xfrm>
            <a:off x="483577" y="5352871"/>
            <a:ext cx="4926624" cy="1200329"/>
          </a:xfrm>
          <a:prstGeom prst="rect">
            <a:avLst/>
          </a:prstGeom>
          <a:noFill/>
        </p:spPr>
        <p:txBody>
          <a:bodyPr wrap="square" rtlCol="0">
            <a:spAutoFit/>
          </a:bodyPr>
          <a:lstStyle/>
          <a:p>
            <a:r>
              <a:rPr lang="en-US" dirty="0" smtClean="0">
                <a:solidFill>
                  <a:schemeClr val="accent2">
                    <a:lumMod val="75000"/>
                  </a:schemeClr>
                </a:solidFill>
                <a:latin typeface="Abadi MT Condensed Extra Bold"/>
                <a:cs typeface="Abadi MT Condensed Extra Bold"/>
              </a:rPr>
              <a:t>Impact of a single program</a:t>
            </a:r>
          </a:p>
          <a:p>
            <a:r>
              <a:rPr lang="en-US" dirty="0" smtClean="0">
                <a:solidFill>
                  <a:schemeClr val="accent2">
                    <a:lumMod val="75000"/>
                  </a:schemeClr>
                </a:solidFill>
                <a:latin typeface="Abadi MT Condensed Extra Bold"/>
                <a:cs typeface="Abadi MT Condensed Extra Bold"/>
              </a:rPr>
              <a:t>Compare two or more  programs</a:t>
            </a:r>
          </a:p>
          <a:p>
            <a:r>
              <a:rPr lang="en-US" dirty="0" smtClean="0">
                <a:solidFill>
                  <a:schemeClr val="accent2">
                    <a:lumMod val="75000"/>
                  </a:schemeClr>
                </a:solidFill>
                <a:latin typeface="Abadi MT Condensed Extra Bold"/>
                <a:cs typeface="Abadi MT Condensed Extra Bold"/>
              </a:rPr>
              <a:t>Compare programs to “business as usual”</a:t>
            </a:r>
          </a:p>
          <a:p>
            <a:r>
              <a:rPr lang="en-US" dirty="0" smtClean="0">
                <a:solidFill>
                  <a:schemeClr val="accent2">
                    <a:lumMod val="75000"/>
                  </a:schemeClr>
                </a:solidFill>
                <a:latin typeface="Abadi MT Condensed Extra Bold"/>
                <a:cs typeface="Abadi MT Condensed Extra Bold"/>
              </a:rPr>
              <a:t>Compare two versions of a program</a:t>
            </a:r>
            <a:endParaRPr lang="en-US" dirty="0">
              <a:solidFill>
                <a:schemeClr val="accent2">
                  <a:lumMod val="75000"/>
                </a:schemeClr>
              </a:solidFill>
              <a:latin typeface="Abadi MT Condensed Extra Bold"/>
              <a:cs typeface="Abadi MT Condensed Extra Bold"/>
            </a:endParaRPr>
          </a:p>
        </p:txBody>
      </p:sp>
      <p:sp>
        <p:nvSpPr>
          <p:cNvPr id="10" name="Rectangle 9"/>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Categories of Differentiation</a:t>
            </a:r>
            <a:endParaRPr lang="en-US" sz="2400" dirty="0">
              <a:latin typeface="Abadi MT Condensed Extra Bold"/>
              <a:cs typeface="Abadi MT Condensed Extra Bold"/>
            </a:endParaRPr>
          </a:p>
        </p:txBody>
      </p:sp>
      <p:pic>
        <p:nvPicPr>
          <p:cNvPr id="12" name="Picture 11" descr="cemse_logo.gif"/>
          <p:cNvPicPr>
            <a:picLocks noChangeAspect="1"/>
          </p:cNvPicPr>
          <p:nvPr/>
        </p:nvPicPr>
        <p:blipFill>
          <a:blip r:embed="rId2"/>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04800" y="152400"/>
            <a:ext cx="7543800" cy="400110"/>
          </a:xfrm>
          <a:prstGeom prst="rect">
            <a:avLst/>
          </a:prstGeom>
          <a:noFill/>
        </p:spPr>
        <p:txBody>
          <a:bodyPr wrap="square" rtlCol="0">
            <a:spAutoFit/>
          </a:bodyPr>
          <a:lstStyle/>
          <a:p>
            <a:r>
              <a:rPr lang="en-US" sz="2000" dirty="0" smtClean="0">
                <a:latin typeface="Abadi MT Condensed Extra Bold"/>
                <a:cs typeface="Abadi MT Condensed Extra Bold"/>
              </a:rPr>
              <a:t>Project on Factors Affecting Implementation and Sustainability</a:t>
            </a:r>
            <a:endParaRPr lang="en-US" sz="2000" dirty="0">
              <a:latin typeface="Abadi MT Condensed Extra Bold"/>
              <a:cs typeface="Abadi MT Condensed Extra Bold"/>
            </a:endParaRPr>
          </a:p>
        </p:txBody>
      </p:sp>
      <p:pic>
        <p:nvPicPr>
          <p:cNvPr id="10" name="Picture 9" descr="cemse_logo.gif"/>
          <p:cNvPicPr>
            <a:picLocks noChangeAspect="1"/>
          </p:cNvPicPr>
          <p:nvPr/>
        </p:nvPicPr>
        <p:blipFill>
          <a:blip r:embed="rId2"/>
          <a:stretch>
            <a:fillRect/>
          </a:stretch>
        </p:blipFill>
        <p:spPr>
          <a:xfrm>
            <a:off x="7239000" y="0"/>
            <a:ext cx="1905000" cy="809625"/>
          </a:xfrm>
          <a:prstGeom prst="rect">
            <a:avLst/>
          </a:prstGeom>
        </p:spPr>
      </p:pic>
      <p:sp>
        <p:nvSpPr>
          <p:cNvPr id="12" name="TextBox 11"/>
          <p:cNvSpPr txBox="1"/>
          <p:nvPr/>
        </p:nvSpPr>
        <p:spPr>
          <a:xfrm>
            <a:off x="1905000" y="1833770"/>
            <a:ext cx="6172200" cy="830997"/>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Looked at economics, business, health, marketing, education</a:t>
            </a:r>
          </a:p>
        </p:txBody>
      </p:sp>
      <p:sp>
        <p:nvSpPr>
          <p:cNvPr id="13" name="TextBox 12"/>
          <p:cNvSpPr txBox="1"/>
          <p:nvPr/>
        </p:nvSpPr>
        <p:spPr>
          <a:xfrm>
            <a:off x="1905000" y="2738735"/>
            <a:ext cx="6858000" cy="461665"/>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Reviewed over 69,000 abstracts</a:t>
            </a:r>
          </a:p>
        </p:txBody>
      </p:sp>
      <p:sp>
        <p:nvSpPr>
          <p:cNvPr id="14" name="TextBox 13"/>
          <p:cNvSpPr txBox="1"/>
          <p:nvPr/>
        </p:nvSpPr>
        <p:spPr>
          <a:xfrm>
            <a:off x="1905000" y="3424535"/>
            <a:ext cx="6858000" cy="461665"/>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Read and coded over 600 reports</a:t>
            </a:r>
          </a:p>
        </p:txBody>
      </p:sp>
      <p:sp>
        <p:nvSpPr>
          <p:cNvPr id="18" name="TextBox 17"/>
          <p:cNvSpPr txBox="1"/>
          <p:nvPr/>
        </p:nvSpPr>
        <p:spPr>
          <a:xfrm>
            <a:off x="1905000" y="4122003"/>
            <a:ext cx="6858000" cy="830997"/>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Reconciled definitions used in the literature and conceptually organized them </a:t>
            </a:r>
          </a:p>
        </p:txBody>
      </p:sp>
      <p:sp>
        <p:nvSpPr>
          <p:cNvPr id="19" name="Rectangle 18"/>
          <p:cNvSpPr/>
          <p:nvPr/>
        </p:nvSpPr>
        <p:spPr>
          <a:xfrm>
            <a:off x="1295400" y="1981200"/>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1295400" y="2819400"/>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295400" y="3505200"/>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1295400" y="4269433"/>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04800" y="152400"/>
            <a:ext cx="6629400" cy="461665"/>
          </a:xfrm>
          <a:prstGeom prst="rect">
            <a:avLst/>
          </a:prstGeom>
          <a:noFill/>
        </p:spPr>
        <p:txBody>
          <a:bodyPr wrap="square" rtlCol="0">
            <a:spAutoFit/>
          </a:bodyPr>
          <a:lstStyle/>
          <a:p>
            <a:r>
              <a:rPr lang="en-US" sz="2400" dirty="0" smtClean="0">
                <a:latin typeface="Abadi MT Condensed Extra Bold"/>
                <a:cs typeface="Abadi MT Condensed Extra Bold"/>
              </a:rPr>
              <a:t>Factors Affecting Implementation and Sustainability</a:t>
            </a:r>
            <a:endParaRPr lang="en-US" sz="2400" dirty="0">
              <a:latin typeface="Abadi MT Condensed Extra Bold"/>
              <a:cs typeface="Abadi MT Condensed Extra Bold"/>
            </a:endParaRPr>
          </a:p>
        </p:txBody>
      </p:sp>
      <p:pic>
        <p:nvPicPr>
          <p:cNvPr id="10" name="Picture 9" descr="cemse_logo.gif"/>
          <p:cNvPicPr>
            <a:picLocks noChangeAspect="1"/>
          </p:cNvPicPr>
          <p:nvPr/>
        </p:nvPicPr>
        <p:blipFill>
          <a:blip r:embed="rId2"/>
          <a:stretch>
            <a:fillRect/>
          </a:stretch>
        </p:blipFill>
        <p:spPr>
          <a:xfrm>
            <a:off x="7239000" y="0"/>
            <a:ext cx="1905000" cy="809625"/>
          </a:xfrm>
          <a:prstGeom prst="rect">
            <a:avLst/>
          </a:prstGeom>
        </p:spPr>
      </p:pic>
      <p:sp>
        <p:nvSpPr>
          <p:cNvPr id="12" name="TextBox 11"/>
          <p:cNvSpPr txBox="1"/>
          <p:nvPr/>
        </p:nvSpPr>
        <p:spPr>
          <a:xfrm>
            <a:off x="1905000" y="1833770"/>
            <a:ext cx="6172200" cy="830997"/>
          </a:xfrm>
          <a:prstGeom prst="rect">
            <a:avLst/>
          </a:prstGeom>
          <a:noFill/>
        </p:spPr>
        <p:txBody>
          <a:bodyPr wrap="square" rtlCol="0">
            <a:spAutoFit/>
          </a:bodyPr>
          <a:lstStyle/>
          <a:p>
            <a:r>
              <a:rPr lang="en-US" sz="2400" dirty="0" smtClean="0">
                <a:latin typeface="Abadi MT Condensed Extra Bold"/>
                <a:cs typeface="Abadi MT Condensed Extra Bold"/>
              </a:rPr>
              <a:t>Implementation</a:t>
            </a:r>
            <a:r>
              <a:rPr lang="en-US" sz="2400" dirty="0" smtClean="0">
                <a:solidFill>
                  <a:srgbClr val="953735"/>
                </a:solidFill>
                <a:latin typeface="Abadi MT Condensed Extra Bold"/>
                <a:cs typeface="Abadi MT Condensed Extra Bold"/>
              </a:rPr>
              <a:t>: Enactment of an innovation at a given point in time</a:t>
            </a:r>
          </a:p>
        </p:txBody>
      </p:sp>
      <p:sp>
        <p:nvSpPr>
          <p:cNvPr id="13" name="TextBox 12"/>
          <p:cNvSpPr txBox="1"/>
          <p:nvPr/>
        </p:nvSpPr>
        <p:spPr>
          <a:xfrm>
            <a:off x="1981200" y="4876800"/>
            <a:ext cx="6858000" cy="830997"/>
          </a:xfrm>
          <a:prstGeom prst="rect">
            <a:avLst/>
          </a:prstGeom>
          <a:noFill/>
        </p:spPr>
        <p:txBody>
          <a:bodyPr wrap="square" rtlCol="0">
            <a:spAutoFit/>
          </a:bodyPr>
          <a:lstStyle/>
          <a:p>
            <a:r>
              <a:rPr lang="en-US" sz="2400" dirty="0" smtClean="0">
                <a:solidFill>
                  <a:srgbClr val="000000"/>
                </a:solidFill>
                <a:latin typeface="Abadi MT Condensed Extra Bold"/>
                <a:cs typeface="Abadi MT Condensed Extra Bold"/>
              </a:rPr>
              <a:t>Maintenance</a:t>
            </a:r>
            <a:r>
              <a:rPr lang="en-US" sz="2400" dirty="0" smtClean="0">
                <a:solidFill>
                  <a:srgbClr val="953735"/>
                </a:solidFill>
                <a:latin typeface="Abadi MT Condensed Extra Bold"/>
                <a:cs typeface="Abadi MT Condensed Extra Bold"/>
              </a:rPr>
              <a:t>: Lasting of an innovation characterized by a lack of change</a:t>
            </a:r>
          </a:p>
        </p:txBody>
      </p:sp>
      <p:sp>
        <p:nvSpPr>
          <p:cNvPr id="14" name="TextBox 13"/>
          <p:cNvSpPr txBox="1"/>
          <p:nvPr/>
        </p:nvSpPr>
        <p:spPr>
          <a:xfrm>
            <a:off x="1905000" y="3810000"/>
            <a:ext cx="6858000" cy="830997"/>
          </a:xfrm>
          <a:prstGeom prst="rect">
            <a:avLst/>
          </a:prstGeom>
          <a:noFill/>
        </p:spPr>
        <p:txBody>
          <a:bodyPr wrap="square" rtlCol="0">
            <a:spAutoFit/>
          </a:bodyPr>
          <a:lstStyle/>
          <a:p>
            <a:r>
              <a:rPr lang="en-US" sz="2400" dirty="0" smtClean="0">
                <a:solidFill>
                  <a:srgbClr val="000000"/>
                </a:solidFill>
                <a:latin typeface="Abadi MT Condensed Extra Bold"/>
                <a:cs typeface="Abadi MT Condensed Extra Bold"/>
              </a:rPr>
              <a:t>Sustainability</a:t>
            </a:r>
            <a:r>
              <a:rPr lang="en-US" sz="2400" dirty="0" smtClean="0">
                <a:solidFill>
                  <a:srgbClr val="953735"/>
                </a:solidFill>
                <a:latin typeface="Abadi MT Condensed Extra Bold"/>
                <a:cs typeface="Abadi MT Condensed Extra Bold"/>
              </a:rPr>
              <a:t>: Lasting of an innovation characterized by its evolution and adaptation</a:t>
            </a:r>
          </a:p>
        </p:txBody>
      </p:sp>
      <p:sp>
        <p:nvSpPr>
          <p:cNvPr id="19" name="Rectangle 18"/>
          <p:cNvSpPr/>
          <p:nvPr/>
        </p:nvSpPr>
        <p:spPr>
          <a:xfrm>
            <a:off x="1295400" y="1873239"/>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1371600" y="4916269"/>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295400" y="3849469"/>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905000" y="2826603"/>
            <a:ext cx="6858000" cy="830997"/>
          </a:xfrm>
          <a:prstGeom prst="rect">
            <a:avLst/>
          </a:prstGeom>
          <a:noFill/>
        </p:spPr>
        <p:txBody>
          <a:bodyPr wrap="square" rtlCol="0">
            <a:spAutoFit/>
          </a:bodyPr>
          <a:lstStyle/>
          <a:p>
            <a:r>
              <a:rPr lang="en-US" sz="2400" dirty="0" smtClean="0">
                <a:solidFill>
                  <a:srgbClr val="000000"/>
                </a:solidFill>
                <a:latin typeface="Abadi MT Condensed Extra Bold"/>
                <a:cs typeface="Abadi MT Condensed Extra Bold"/>
              </a:rPr>
              <a:t>FOI</a:t>
            </a:r>
            <a:r>
              <a:rPr lang="en-US" sz="2400" dirty="0" smtClean="0">
                <a:solidFill>
                  <a:srgbClr val="953735"/>
                </a:solidFill>
                <a:latin typeface="Abadi MT Condensed Extra Bold"/>
                <a:cs typeface="Abadi MT Condensed Extra Bold"/>
              </a:rPr>
              <a:t>: The extent to which an enacted program is consistent with the intended program model</a:t>
            </a:r>
          </a:p>
        </p:txBody>
      </p:sp>
      <p:sp>
        <p:nvSpPr>
          <p:cNvPr id="16" name="Rectangle 15"/>
          <p:cNvSpPr/>
          <p:nvPr/>
        </p:nvSpPr>
        <p:spPr>
          <a:xfrm>
            <a:off x="1295400" y="2866072"/>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04800" y="152400"/>
            <a:ext cx="6629400" cy="461665"/>
          </a:xfrm>
          <a:prstGeom prst="rect">
            <a:avLst/>
          </a:prstGeom>
          <a:noFill/>
        </p:spPr>
        <p:txBody>
          <a:bodyPr wrap="square" rtlCol="0">
            <a:spAutoFit/>
          </a:bodyPr>
          <a:lstStyle/>
          <a:p>
            <a:r>
              <a:rPr lang="en-US" sz="2400" dirty="0" smtClean="0">
                <a:latin typeface="Abadi MT Condensed Extra Bold"/>
                <a:cs typeface="Abadi MT Condensed Extra Bold"/>
              </a:rPr>
              <a:t>Factors Affecting Implementation and Sustainability</a:t>
            </a:r>
            <a:endParaRPr lang="en-US" sz="2400" dirty="0">
              <a:latin typeface="Abadi MT Condensed Extra Bold"/>
              <a:cs typeface="Abadi MT Condensed Extra Bold"/>
            </a:endParaRPr>
          </a:p>
        </p:txBody>
      </p:sp>
      <p:pic>
        <p:nvPicPr>
          <p:cNvPr id="10" name="Picture 9" descr="cemse_logo.gif"/>
          <p:cNvPicPr>
            <a:picLocks noChangeAspect="1"/>
          </p:cNvPicPr>
          <p:nvPr/>
        </p:nvPicPr>
        <p:blipFill>
          <a:blip r:embed="rId2"/>
          <a:stretch>
            <a:fillRect/>
          </a:stretch>
        </p:blipFill>
        <p:spPr>
          <a:xfrm>
            <a:off x="7239000" y="0"/>
            <a:ext cx="1905000" cy="809625"/>
          </a:xfrm>
          <a:prstGeom prst="rect">
            <a:avLst/>
          </a:prstGeom>
        </p:spPr>
      </p:pic>
      <p:sp>
        <p:nvSpPr>
          <p:cNvPr id="18" name="TextBox 17"/>
          <p:cNvSpPr txBox="1"/>
          <p:nvPr/>
        </p:nvSpPr>
        <p:spPr>
          <a:xfrm>
            <a:off x="381000" y="876181"/>
            <a:ext cx="1828800" cy="800219"/>
          </a:xfrm>
          <a:prstGeom prst="rect">
            <a:avLst/>
          </a:prstGeom>
          <a:noFill/>
        </p:spPr>
        <p:txBody>
          <a:bodyPr wrap="square" rtlCol="0">
            <a:spAutoFit/>
          </a:bodyPr>
          <a:lstStyle/>
          <a:p>
            <a:r>
              <a:rPr lang="en-US" b="1" dirty="0" smtClean="0"/>
              <a:t>Ways of Lasting</a:t>
            </a:r>
          </a:p>
          <a:p>
            <a:r>
              <a:rPr lang="en-US" sz="1400" dirty="0" smtClean="0"/>
              <a:t>Sustainability</a:t>
            </a:r>
          </a:p>
          <a:p>
            <a:r>
              <a:rPr lang="en-US" sz="1400" dirty="0" smtClean="0"/>
              <a:t>Maintenance</a:t>
            </a:r>
            <a:endParaRPr lang="en-US" sz="1400" dirty="0"/>
          </a:p>
        </p:txBody>
      </p:sp>
      <p:sp>
        <p:nvSpPr>
          <p:cNvPr id="22" name="TextBox 21"/>
          <p:cNvSpPr txBox="1"/>
          <p:nvPr/>
        </p:nvSpPr>
        <p:spPr>
          <a:xfrm>
            <a:off x="381000" y="1714381"/>
            <a:ext cx="1828800" cy="800219"/>
          </a:xfrm>
          <a:prstGeom prst="rect">
            <a:avLst/>
          </a:prstGeom>
          <a:noFill/>
        </p:spPr>
        <p:txBody>
          <a:bodyPr wrap="square" rtlCol="0">
            <a:spAutoFit/>
          </a:bodyPr>
          <a:lstStyle/>
          <a:p>
            <a:r>
              <a:rPr lang="en-US" b="1" dirty="0" smtClean="0"/>
              <a:t>What Lasts</a:t>
            </a:r>
          </a:p>
          <a:p>
            <a:r>
              <a:rPr lang="en-US" sz="1400" dirty="0" smtClean="0"/>
              <a:t>The Innovation</a:t>
            </a:r>
          </a:p>
          <a:p>
            <a:r>
              <a:rPr lang="en-US" sz="1400" dirty="0" smtClean="0"/>
              <a:t>Ongoing Effectiveness</a:t>
            </a:r>
            <a:endParaRPr lang="en-US" sz="1400" dirty="0"/>
          </a:p>
        </p:txBody>
      </p:sp>
      <p:sp>
        <p:nvSpPr>
          <p:cNvPr id="25" name="TextBox 24"/>
          <p:cNvSpPr txBox="1"/>
          <p:nvPr/>
        </p:nvSpPr>
        <p:spPr>
          <a:xfrm>
            <a:off x="3124200" y="1334124"/>
            <a:ext cx="2362200" cy="1015663"/>
          </a:xfrm>
          <a:prstGeom prst="rect">
            <a:avLst/>
          </a:prstGeom>
          <a:noFill/>
        </p:spPr>
        <p:txBody>
          <a:bodyPr wrap="square" rtlCol="0">
            <a:spAutoFit/>
          </a:bodyPr>
          <a:lstStyle/>
          <a:p>
            <a:r>
              <a:rPr lang="en-US" b="1" dirty="0" smtClean="0"/>
              <a:t>Types of Movement</a:t>
            </a:r>
          </a:p>
          <a:p>
            <a:r>
              <a:rPr lang="en-US" sz="1400" dirty="0" smtClean="0"/>
              <a:t>Diffusion</a:t>
            </a:r>
          </a:p>
          <a:p>
            <a:r>
              <a:rPr lang="en-US" sz="1400" dirty="0" smtClean="0"/>
              <a:t>Dissemination</a:t>
            </a:r>
          </a:p>
          <a:p>
            <a:r>
              <a:rPr lang="en-US" sz="1400" dirty="0" smtClean="0"/>
              <a:t>Adoption</a:t>
            </a:r>
            <a:endParaRPr lang="en-US" sz="1400" dirty="0"/>
          </a:p>
        </p:txBody>
      </p:sp>
      <p:sp>
        <p:nvSpPr>
          <p:cNvPr id="26" name="TextBox 25"/>
          <p:cNvSpPr txBox="1"/>
          <p:nvPr/>
        </p:nvSpPr>
        <p:spPr>
          <a:xfrm>
            <a:off x="3124200" y="2362200"/>
            <a:ext cx="2743200" cy="800219"/>
          </a:xfrm>
          <a:prstGeom prst="rect">
            <a:avLst/>
          </a:prstGeom>
          <a:noFill/>
        </p:spPr>
        <p:txBody>
          <a:bodyPr wrap="square" rtlCol="0">
            <a:spAutoFit/>
          </a:bodyPr>
          <a:lstStyle/>
          <a:p>
            <a:r>
              <a:rPr lang="en-US" b="1" dirty="0" smtClean="0"/>
              <a:t>Locus of Movement</a:t>
            </a:r>
          </a:p>
          <a:p>
            <a:r>
              <a:rPr lang="en-US" sz="1400" dirty="0" smtClean="0"/>
              <a:t>Movement: Originator to User</a:t>
            </a:r>
          </a:p>
          <a:p>
            <a:r>
              <a:rPr lang="en-US" sz="1400" dirty="0" smtClean="0"/>
              <a:t>Movement: User to User</a:t>
            </a:r>
            <a:endParaRPr lang="en-US" sz="1400" dirty="0"/>
          </a:p>
        </p:txBody>
      </p:sp>
      <p:sp>
        <p:nvSpPr>
          <p:cNvPr id="27" name="TextBox 26"/>
          <p:cNvSpPr txBox="1"/>
          <p:nvPr/>
        </p:nvSpPr>
        <p:spPr>
          <a:xfrm>
            <a:off x="3124200" y="914400"/>
            <a:ext cx="2133600" cy="369332"/>
          </a:xfrm>
          <a:prstGeom prst="rect">
            <a:avLst/>
          </a:prstGeom>
          <a:noFill/>
        </p:spPr>
        <p:txBody>
          <a:bodyPr wrap="square" rtlCol="0">
            <a:spAutoFit/>
          </a:bodyPr>
          <a:lstStyle/>
          <a:p>
            <a:r>
              <a:rPr lang="en-US" b="1" dirty="0" smtClean="0"/>
              <a:t>Movement</a:t>
            </a:r>
          </a:p>
        </p:txBody>
      </p:sp>
      <p:sp>
        <p:nvSpPr>
          <p:cNvPr id="28" name="TextBox 27"/>
          <p:cNvSpPr txBox="1"/>
          <p:nvPr/>
        </p:nvSpPr>
        <p:spPr>
          <a:xfrm>
            <a:off x="3124200" y="5632580"/>
            <a:ext cx="3429000" cy="369332"/>
          </a:xfrm>
          <a:prstGeom prst="rect">
            <a:avLst/>
          </a:prstGeom>
          <a:noFill/>
        </p:spPr>
        <p:txBody>
          <a:bodyPr wrap="square" rtlCol="0">
            <a:spAutoFit/>
          </a:bodyPr>
          <a:lstStyle/>
          <a:p>
            <a:r>
              <a:rPr lang="en-US" b="1" dirty="0" smtClean="0"/>
              <a:t>Trust</a:t>
            </a:r>
          </a:p>
        </p:txBody>
      </p:sp>
      <p:sp>
        <p:nvSpPr>
          <p:cNvPr id="29" name="TextBox 28"/>
          <p:cNvSpPr txBox="1"/>
          <p:nvPr/>
        </p:nvSpPr>
        <p:spPr>
          <a:xfrm>
            <a:off x="5867400" y="5867400"/>
            <a:ext cx="1714500" cy="800219"/>
          </a:xfrm>
          <a:prstGeom prst="rect">
            <a:avLst/>
          </a:prstGeom>
          <a:noFill/>
        </p:spPr>
        <p:txBody>
          <a:bodyPr wrap="square" rtlCol="0">
            <a:spAutoFit/>
          </a:bodyPr>
          <a:lstStyle/>
          <a:p>
            <a:r>
              <a:rPr lang="en-US" b="1" dirty="0" smtClean="0"/>
              <a:t>Time</a:t>
            </a:r>
          </a:p>
          <a:p>
            <a:r>
              <a:rPr lang="en-US" sz="1400" dirty="0" smtClean="0"/>
              <a:t>Phase/Stage</a:t>
            </a:r>
          </a:p>
          <a:p>
            <a:r>
              <a:rPr lang="en-US" sz="1400" dirty="0" smtClean="0"/>
              <a:t>Duration</a:t>
            </a:r>
            <a:endParaRPr lang="en-US" sz="1400" dirty="0"/>
          </a:p>
        </p:txBody>
      </p:sp>
      <p:sp>
        <p:nvSpPr>
          <p:cNvPr id="30" name="TextBox 29"/>
          <p:cNvSpPr txBox="1"/>
          <p:nvPr/>
        </p:nvSpPr>
        <p:spPr>
          <a:xfrm>
            <a:off x="3124200" y="3201650"/>
            <a:ext cx="3657600" cy="1446550"/>
          </a:xfrm>
          <a:prstGeom prst="rect">
            <a:avLst/>
          </a:prstGeom>
          <a:noFill/>
        </p:spPr>
        <p:txBody>
          <a:bodyPr wrap="square" rtlCol="0">
            <a:spAutoFit/>
          </a:bodyPr>
          <a:lstStyle/>
          <a:p>
            <a:r>
              <a:rPr lang="en-US" b="1" dirty="0" smtClean="0"/>
              <a:t>Strategies</a:t>
            </a:r>
          </a:p>
          <a:p>
            <a:r>
              <a:rPr lang="en-US" sz="1400" dirty="0" smtClean="0"/>
              <a:t>Planning</a:t>
            </a:r>
          </a:p>
          <a:p>
            <a:r>
              <a:rPr lang="en-US" sz="1400" dirty="0" smtClean="0"/>
              <a:t>Mandate</a:t>
            </a:r>
          </a:p>
          <a:p>
            <a:r>
              <a:rPr lang="en-US" sz="1400" dirty="0" smtClean="0"/>
              <a:t>Formative Evaluation</a:t>
            </a:r>
          </a:p>
          <a:p>
            <a:r>
              <a:rPr lang="en-US" sz="1400" dirty="0" smtClean="0"/>
              <a:t>Feedback</a:t>
            </a:r>
          </a:p>
          <a:p>
            <a:r>
              <a:rPr lang="en-US" sz="1400" dirty="0" smtClean="0"/>
              <a:t>Collaborative Change Process</a:t>
            </a:r>
          </a:p>
        </p:txBody>
      </p:sp>
      <p:sp>
        <p:nvSpPr>
          <p:cNvPr id="31" name="TextBox 30"/>
          <p:cNvSpPr txBox="1"/>
          <p:nvPr/>
        </p:nvSpPr>
        <p:spPr>
          <a:xfrm>
            <a:off x="381000" y="2590800"/>
            <a:ext cx="2743200" cy="1938993"/>
          </a:xfrm>
          <a:prstGeom prst="rect">
            <a:avLst/>
          </a:prstGeom>
          <a:noFill/>
        </p:spPr>
        <p:txBody>
          <a:bodyPr wrap="square" rtlCol="0">
            <a:spAutoFit/>
          </a:bodyPr>
          <a:lstStyle/>
          <a:p>
            <a:r>
              <a:rPr lang="en-US" b="1" dirty="0" smtClean="0"/>
              <a:t>Properties of the Innovation</a:t>
            </a:r>
          </a:p>
          <a:p>
            <a:r>
              <a:rPr lang="en-US" sz="1400" dirty="0" smtClean="0"/>
              <a:t>Visibility</a:t>
            </a:r>
          </a:p>
          <a:p>
            <a:r>
              <a:rPr lang="en-US" sz="1400" dirty="0" smtClean="0"/>
              <a:t>Scope</a:t>
            </a:r>
          </a:p>
          <a:p>
            <a:r>
              <a:rPr lang="en-US" sz="1400" dirty="0" smtClean="0"/>
              <a:t>Complexity</a:t>
            </a:r>
          </a:p>
          <a:p>
            <a:r>
              <a:rPr lang="en-US" sz="1400" dirty="0" smtClean="0"/>
              <a:t>Adaptability</a:t>
            </a:r>
          </a:p>
          <a:p>
            <a:r>
              <a:rPr lang="en-US" sz="1400" dirty="0" smtClean="0"/>
              <a:t>Specificity</a:t>
            </a:r>
          </a:p>
          <a:p>
            <a:r>
              <a:rPr lang="en-US" sz="1400" dirty="0" smtClean="0"/>
              <a:t>Effectiveness</a:t>
            </a:r>
            <a:endParaRPr lang="en-US" sz="1400" dirty="0"/>
          </a:p>
        </p:txBody>
      </p:sp>
      <p:sp>
        <p:nvSpPr>
          <p:cNvPr id="32" name="TextBox 31"/>
          <p:cNvSpPr txBox="1"/>
          <p:nvPr/>
        </p:nvSpPr>
        <p:spPr>
          <a:xfrm>
            <a:off x="5867400" y="4876800"/>
            <a:ext cx="3048000" cy="1015663"/>
          </a:xfrm>
          <a:prstGeom prst="rect">
            <a:avLst/>
          </a:prstGeom>
          <a:noFill/>
        </p:spPr>
        <p:txBody>
          <a:bodyPr wrap="square" rtlCol="0">
            <a:spAutoFit/>
          </a:bodyPr>
          <a:lstStyle/>
          <a:p>
            <a:r>
              <a:rPr lang="en-US" b="1" dirty="0" smtClean="0"/>
              <a:t>Fit</a:t>
            </a:r>
          </a:p>
          <a:p>
            <a:r>
              <a:rPr lang="en-US" sz="1400" dirty="0" smtClean="0"/>
              <a:t>Fit: Current Practice</a:t>
            </a:r>
          </a:p>
          <a:p>
            <a:r>
              <a:rPr lang="en-US" sz="1400" dirty="0" smtClean="0"/>
              <a:t>Fit: Needs</a:t>
            </a:r>
          </a:p>
          <a:p>
            <a:r>
              <a:rPr lang="en-US" sz="1400" dirty="0" smtClean="0"/>
              <a:t>Fit: Values</a:t>
            </a:r>
          </a:p>
        </p:txBody>
      </p:sp>
      <p:sp>
        <p:nvSpPr>
          <p:cNvPr id="33" name="TextBox 32"/>
          <p:cNvSpPr txBox="1"/>
          <p:nvPr/>
        </p:nvSpPr>
        <p:spPr>
          <a:xfrm>
            <a:off x="5867400" y="914400"/>
            <a:ext cx="3048000" cy="1508105"/>
          </a:xfrm>
          <a:prstGeom prst="rect">
            <a:avLst/>
          </a:prstGeom>
          <a:noFill/>
        </p:spPr>
        <p:txBody>
          <a:bodyPr wrap="square" rtlCol="0">
            <a:spAutoFit/>
          </a:bodyPr>
          <a:lstStyle/>
          <a:p>
            <a:r>
              <a:rPr lang="en-US" b="1" dirty="0" smtClean="0"/>
              <a:t>Elements of the Environment</a:t>
            </a:r>
            <a:br>
              <a:rPr lang="en-US" b="1" dirty="0" smtClean="0"/>
            </a:br>
            <a:r>
              <a:rPr lang="en-US" b="1" dirty="0" smtClean="0"/>
              <a:t>(Outside)</a:t>
            </a:r>
          </a:p>
          <a:p>
            <a:r>
              <a:rPr lang="en-US" sz="1400" dirty="0" smtClean="0"/>
              <a:t>External Climate: Social</a:t>
            </a:r>
          </a:p>
          <a:p>
            <a:r>
              <a:rPr lang="en-US" sz="1400" dirty="0" smtClean="0"/>
              <a:t>External Climate: Political</a:t>
            </a:r>
          </a:p>
          <a:p>
            <a:r>
              <a:rPr lang="en-US" sz="1400" dirty="0" smtClean="0"/>
              <a:t>Networks</a:t>
            </a:r>
          </a:p>
          <a:p>
            <a:r>
              <a:rPr lang="en-US" sz="1400" dirty="0" smtClean="0"/>
              <a:t>Resource Allocation</a:t>
            </a:r>
          </a:p>
        </p:txBody>
      </p:sp>
      <p:sp>
        <p:nvSpPr>
          <p:cNvPr id="34" name="TextBox 33"/>
          <p:cNvSpPr txBox="1"/>
          <p:nvPr/>
        </p:nvSpPr>
        <p:spPr>
          <a:xfrm>
            <a:off x="5867400" y="2514600"/>
            <a:ext cx="3048000" cy="1292662"/>
          </a:xfrm>
          <a:prstGeom prst="rect">
            <a:avLst/>
          </a:prstGeom>
          <a:noFill/>
        </p:spPr>
        <p:txBody>
          <a:bodyPr wrap="square" rtlCol="0">
            <a:spAutoFit/>
          </a:bodyPr>
          <a:lstStyle/>
          <a:p>
            <a:r>
              <a:rPr lang="en-US" b="1" dirty="0" smtClean="0"/>
              <a:t>Elements of the Environment</a:t>
            </a:r>
            <a:br>
              <a:rPr lang="en-US" b="1" dirty="0" smtClean="0"/>
            </a:br>
            <a:r>
              <a:rPr lang="en-US" b="1" dirty="0" smtClean="0"/>
              <a:t>(Inside)</a:t>
            </a:r>
            <a:endParaRPr lang="en-US" sz="1400" dirty="0" smtClean="0"/>
          </a:p>
          <a:p>
            <a:r>
              <a:rPr lang="en-US" sz="1400" dirty="0" smtClean="0"/>
              <a:t>Internal Organizational Structure</a:t>
            </a:r>
          </a:p>
          <a:p>
            <a:r>
              <a:rPr lang="en-US" sz="1400" dirty="0" smtClean="0"/>
              <a:t>Internal Social Climate</a:t>
            </a:r>
          </a:p>
          <a:p>
            <a:r>
              <a:rPr lang="en-US" sz="1400" dirty="0" smtClean="0"/>
              <a:t>Resource Allocation</a:t>
            </a:r>
          </a:p>
        </p:txBody>
      </p:sp>
      <p:sp>
        <p:nvSpPr>
          <p:cNvPr id="35" name="TextBox 34"/>
          <p:cNvSpPr txBox="1"/>
          <p:nvPr/>
        </p:nvSpPr>
        <p:spPr>
          <a:xfrm>
            <a:off x="5867400" y="3810000"/>
            <a:ext cx="3048000" cy="1015663"/>
          </a:xfrm>
          <a:prstGeom prst="rect">
            <a:avLst/>
          </a:prstGeom>
          <a:noFill/>
        </p:spPr>
        <p:txBody>
          <a:bodyPr wrap="square" rtlCol="0">
            <a:spAutoFit/>
          </a:bodyPr>
          <a:lstStyle/>
          <a:p>
            <a:r>
              <a:rPr lang="en-US" b="1" dirty="0" smtClean="0"/>
              <a:t>Elements of the Environment</a:t>
            </a:r>
          </a:p>
          <a:p>
            <a:r>
              <a:rPr lang="en-US" sz="1400" dirty="0" smtClean="0"/>
              <a:t>Incentives</a:t>
            </a:r>
          </a:p>
          <a:p>
            <a:r>
              <a:rPr lang="en-US" sz="1400" dirty="0" smtClean="0"/>
              <a:t>Opportunities for Learning</a:t>
            </a:r>
          </a:p>
          <a:p>
            <a:r>
              <a:rPr lang="en-US" sz="1400" dirty="0" smtClean="0"/>
              <a:t>Locus of Decision-Making</a:t>
            </a:r>
          </a:p>
        </p:txBody>
      </p:sp>
      <p:sp>
        <p:nvSpPr>
          <p:cNvPr id="36" name="TextBox 35"/>
          <p:cNvSpPr txBox="1"/>
          <p:nvPr/>
        </p:nvSpPr>
        <p:spPr>
          <a:xfrm>
            <a:off x="381000" y="4664095"/>
            <a:ext cx="2590800" cy="1508105"/>
          </a:xfrm>
          <a:prstGeom prst="rect">
            <a:avLst/>
          </a:prstGeom>
          <a:noFill/>
        </p:spPr>
        <p:txBody>
          <a:bodyPr wrap="square" rtlCol="0">
            <a:spAutoFit/>
          </a:bodyPr>
          <a:lstStyle/>
          <a:p>
            <a:r>
              <a:rPr lang="en-US" b="1" dirty="0" smtClean="0"/>
              <a:t>Characteristics of People in the Organization</a:t>
            </a:r>
          </a:p>
          <a:p>
            <a:r>
              <a:rPr lang="en-US" sz="1400" dirty="0" smtClean="0"/>
              <a:t>Sophistication of the User</a:t>
            </a:r>
          </a:p>
          <a:p>
            <a:r>
              <a:rPr lang="en-US" sz="1400" dirty="0" smtClean="0"/>
              <a:t>Quality of Leaders</a:t>
            </a:r>
          </a:p>
          <a:p>
            <a:r>
              <a:rPr lang="en-US" sz="1400" dirty="0" smtClean="0"/>
              <a:t>Characteristics of the Implementer</a:t>
            </a:r>
          </a:p>
        </p:txBody>
      </p:sp>
      <p:sp>
        <p:nvSpPr>
          <p:cNvPr id="37" name="TextBox 36"/>
          <p:cNvSpPr txBox="1"/>
          <p:nvPr/>
        </p:nvSpPr>
        <p:spPr>
          <a:xfrm>
            <a:off x="3124200" y="4648200"/>
            <a:ext cx="2514600" cy="1015663"/>
          </a:xfrm>
          <a:prstGeom prst="rect">
            <a:avLst/>
          </a:prstGeom>
          <a:noFill/>
        </p:spPr>
        <p:txBody>
          <a:bodyPr wrap="square" rtlCol="0">
            <a:spAutoFit/>
          </a:bodyPr>
          <a:lstStyle/>
          <a:p>
            <a:r>
              <a:rPr lang="en-US" b="1" dirty="0" smtClean="0"/>
              <a:t>Reasons for Decisions</a:t>
            </a:r>
          </a:p>
          <a:p>
            <a:r>
              <a:rPr lang="en-US" sz="1400" dirty="0" smtClean="0"/>
              <a:t>Buy-In</a:t>
            </a:r>
          </a:p>
          <a:p>
            <a:r>
              <a:rPr lang="en-US" sz="1400" dirty="0" smtClean="0"/>
              <a:t>Compliance</a:t>
            </a:r>
          </a:p>
          <a:p>
            <a:r>
              <a:rPr lang="en-US" sz="1400" dirty="0" smtClean="0"/>
              <a:t>Reward</a:t>
            </a:r>
          </a:p>
        </p:txBody>
      </p:sp>
      <p:sp>
        <p:nvSpPr>
          <p:cNvPr id="43" name="Line Callout 1 42"/>
          <p:cNvSpPr/>
          <p:nvPr/>
        </p:nvSpPr>
        <p:spPr>
          <a:xfrm>
            <a:off x="5486400" y="5196483"/>
            <a:ext cx="3352800" cy="872193"/>
          </a:xfrm>
          <a:prstGeom prst="borderCallout1">
            <a:avLst>
              <a:gd name="adj1" fmla="val 48621"/>
              <a:gd name="adj2" fmla="val -239"/>
              <a:gd name="adj3" fmla="val -67971"/>
              <a:gd name="adj4" fmla="val -32182"/>
            </a:avLst>
          </a:prstGeom>
          <a:solidFill>
            <a:schemeClr val="bg2">
              <a:lumMod val="90000"/>
            </a:schemeClr>
          </a:solidFill>
          <a:ln w="25400" cap="flat" cmpd="sng" algn="ctr">
            <a:solidFill>
              <a:schemeClr val="accent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The engagement of the users in decisions related to an innovation </a:t>
            </a:r>
            <a:endParaRPr lang="en-US" sz="1600" dirty="0">
              <a:solidFill>
                <a:schemeClr val="tx1"/>
              </a:solidFill>
            </a:endParaRPr>
          </a:p>
        </p:txBody>
      </p:sp>
      <p:sp>
        <p:nvSpPr>
          <p:cNvPr id="44" name="Line Callout 1 43"/>
          <p:cNvSpPr/>
          <p:nvPr/>
        </p:nvSpPr>
        <p:spPr>
          <a:xfrm>
            <a:off x="5638800" y="2078503"/>
            <a:ext cx="3352800" cy="872193"/>
          </a:xfrm>
          <a:prstGeom prst="borderCallout1">
            <a:avLst>
              <a:gd name="adj1" fmla="val 48621"/>
              <a:gd name="adj2" fmla="val -239"/>
              <a:gd name="adj3" fmla="val 253143"/>
              <a:gd name="adj4" fmla="val -50960"/>
            </a:avLst>
          </a:prstGeom>
          <a:solidFill>
            <a:schemeClr val="bg2">
              <a:lumMod val="90000"/>
            </a:schemeClr>
          </a:solidFill>
          <a:ln w="25400" cap="flat" cmpd="sng" algn="ctr">
            <a:solidFill>
              <a:schemeClr val="accent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Asking users for input, but not engagement them in decisions related to an innovation</a:t>
            </a:r>
            <a:endParaRPr lang="en-US"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additive="base">
                                        <p:cTn id="13" dur="500" fill="hold"/>
                                        <p:tgtEl>
                                          <p:spTgt spid="44"/>
                                        </p:tgtEl>
                                        <p:attrNameLst>
                                          <p:attrName>ppt_x</p:attrName>
                                        </p:attrNameLst>
                                      </p:cBhvr>
                                      <p:tavLst>
                                        <p:tav tm="0">
                                          <p:val>
                                            <p:strVal val="0-#ppt_w/2"/>
                                          </p:val>
                                        </p:tav>
                                        <p:tav tm="100000">
                                          <p:val>
                                            <p:strVal val="#ppt_x"/>
                                          </p:val>
                                        </p:tav>
                                      </p:tavLst>
                                    </p:anim>
                                    <p:anim calcmode="lin" valueType="num">
                                      <p:cBhvr additive="base">
                                        <p:cTn id="14"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4"/>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3" grpId="1" animBg="1"/>
      <p:bldP spid="44" grpId="0" animBg="1"/>
      <p:bldP spid="44" grpId="1"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04800" y="152400"/>
            <a:ext cx="6629400" cy="461665"/>
          </a:xfrm>
          <a:prstGeom prst="rect">
            <a:avLst/>
          </a:prstGeom>
          <a:noFill/>
        </p:spPr>
        <p:txBody>
          <a:bodyPr wrap="square" rtlCol="0">
            <a:spAutoFit/>
          </a:bodyPr>
          <a:lstStyle/>
          <a:p>
            <a:r>
              <a:rPr lang="en-US" sz="2400" dirty="0" smtClean="0">
                <a:latin typeface="Abadi MT Condensed Extra Bold"/>
                <a:cs typeface="Abadi MT Condensed Extra Bold"/>
              </a:rPr>
              <a:t>The Innovation: An Example of Organizing Factors</a:t>
            </a:r>
            <a:endParaRPr lang="en-US" sz="2400" dirty="0">
              <a:latin typeface="Abadi MT Condensed Extra Bold"/>
              <a:cs typeface="Abadi MT Condensed Extra Bold"/>
            </a:endParaRPr>
          </a:p>
        </p:txBody>
      </p:sp>
      <p:pic>
        <p:nvPicPr>
          <p:cNvPr id="4" name="Picture 3" descr="cemse_logo.gif"/>
          <p:cNvPicPr>
            <a:picLocks noChangeAspect="1"/>
          </p:cNvPicPr>
          <p:nvPr/>
        </p:nvPicPr>
        <p:blipFill>
          <a:blip r:embed="rId2"/>
          <a:stretch>
            <a:fillRect/>
          </a:stretch>
        </p:blipFill>
        <p:spPr>
          <a:xfrm>
            <a:off x="7239000" y="0"/>
            <a:ext cx="1905000" cy="809625"/>
          </a:xfrm>
          <a:prstGeom prst="rect">
            <a:avLst/>
          </a:prstGeom>
        </p:spPr>
      </p:pic>
      <p:sp>
        <p:nvSpPr>
          <p:cNvPr id="5" name="TextBox 4"/>
          <p:cNvSpPr txBox="1"/>
          <p:nvPr/>
        </p:nvSpPr>
        <p:spPr>
          <a:xfrm>
            <a:off x="381000" y="876181"/>
            <a:ext cx="1828800" cy="800219"/>
          </a:xfrm>
          <a:prstGeom prst="rect">
            <a:avLst/>
          </a:prstGeom>
          <a:noFill/>
        </p:spPr>
        <p:txBody>
          <a:bodyPr wrap="square" rtlCol="0">
            <a:spAutoFit/>
          </a:bodyPr>
          <a:lstStyle/>
          <a:p>
            <a:r>
              <a:rPr lang="en-US" b="1" dirty="0" smtClean="0">
                <a:solidFill>
                  <a:schemeClr val="bg1">
                    <a:lumMod val="85000"/>
                  </a:schemeClr>
                </a:solidFill>
              </a:rPr>
              <a:t>Ways of Lasting</a:t>
            </a:r>
          </a:p>
          <a:p>
            <a:r>
              <a:rPr lang="en-US" sz="1400" dirty="0" smtClean="0">
                <a:solidFill>
                  <a:schemeClr val="bg1">
                    <a:lumMod val="85000"/>
                  </a:schemeClr>
                </a:solidFill>
              </a:rPr>
              <a:t>Sustainability</a:t>
            </a:r>
          </a:p>
          <a:p>
            <a:r>
              <a:rPr lang="en-US" sz="1400" dirty="0" smtClean="0">
                <a:solidFill>
                  <a:schemeClr val="bg1">
                    <a:lumMod val="85000"/>
                  </a:schemeClr>
                </a:solidFill>
              </a:rPr>
              <a:t>Maintenance</a:t>
            </a:r>
            <a:endParaRPr lang="en-US" sz="1400" dirty="0">
              <a:solidFill>
                <a:schemeClr val="bg1">
                  <a:lumMod val="85000"/>
                </a:schemeClr>
              </a:solidFill>
            </a:endParaRPr>
          </a:p>
        </p:txBody>
      </p:sp>
      <p:sp>
        <p:nvSpPr>
          <p:cNvPr id="6" name="TextBox 5"/>
          <p:cNvSpPr txBox="1"/>
          <p:nvPr/>
        </p:nvSpPr>
        <p:spPr>
          <a:xfrm>
            <a:off x="381000" y="1714381"/>
            <a:ext cx="1828800" cy="800219"/>
          </a:xfrm>
          <a:prstGeom prst="rect">
            <a:avLst/>
          </a:prstGeom>
          <a:noFill/>
        </p:spPr>
        <p:txBody>
          <a:bodyPr wrap="square" rtlCol="0">
            <a:spAutoFit/>
          </a:bodyPr>
          <a:lstStyle/>
          <a:p>
            <a:r>
              <a:rPr lang="en-US" b="1" dirty="0" smtClean="0">
                <a:solidFill>
                  <a:schemeClr val="bg1">
                    <a:lumMod val="85000"/>
                  </a:schemeClr>
                </a:solidFill>
              </a:rPr>
              <a:t>What Lasts</a:t>
            </a:r>
          </a:p>
          <a:p>
            <a:r>
              <a:rPr lang="en-US" sz="1400" dirty="0" smtClean="0">
                <a:solidFill>
                  <a:schemeClr val="bg1">
                    <a:lumMod val="85000"/>
                  </a:schemeClr>
                </a:solidFill>
              </a:rPr>
              <a:t>The Innovation</a:t>
            </a:r>
          </a:p>
          <a:p>
            <a:r>
              <a:rPr lang="en-US" sz="1400" dirty="0" smtClean="0">
                <a:solidFill>
                  <a:schemeClr val="bg1">
                    <a:lumMod val="85000"/>
                  </a:schemeClr>
                </a:solidFill>
              </a:rPr>
              <a:t>Ongoing Effectiveness</a:t>
            </a:r>
            <a:endParaRPr lang="en-US" sz="1400" dirty="0">
              <a:solidFill>
                <a:schemeClr val="bg1">
                  <a:lumMod val="85000"/>
                </a:schemeClr>
              </a:solidFill>
            </a:endParaRPr>
          </a:p>
        </p:txBody>
      </p:sp>
      <p:sp>
        <p:nvSpPr>
          <p:cNvPr id="7" name="TextBox 6"/>
          <p:cNvSpPr txBox="1"/>
          <p:nvPr/>
        </p:nvSpPr>
        <p:spPr>
          <a:xfrm>
            <a:off x="3124200" y="1334124"/>
            <a:ext cx="2362200" cy="1015663"/>
          </a:xfrm>
          <a:prstGeom prst="rect">
            <a:avLst/>
          </a:prstGeom>
          <a:noFill/>
        </p:spPr>
        <p:txBody>
          <a:bodyPr wrap="square" rtlCol="0">
            <a:spAutoFit/>
          </a:bodyPr>
          <a:lstStyle/>
          <a:p>
            <a:r>
              <a:rPr lang="en-US" b="1" dirty="0" smtClean="0">
                <a:solidFill>
                  <a:schemeClr val="bg1">
                    <a:lumMod val="85000"/>
                  </a:schemeClr>
                </a:solidFill>
              </a:rPr>
              <a:t>Types of Movement</a:t>
            </a:r>
          </a:p>
          <a:p>
            <a:r>
              <a:rPr lang="en-US" sz="1400" dirty="0" smtClean="0">
                <a:solidFill>
                  <a:schemeClr val="bg1">
                    <a:lumMod val="85000"/>
                  </a:schemeClr>
                </a:solidFill>
              </a:rPr>
              <a:t>Diffusion</a:t>
            </a:r>
          </a:p>
          <a:p>
            <a:r>
              <a:rPr lang="en-US" sz="1400" dirty="0" smtClean="0">
                <a:solidFill>
                  <a:schemeClr val="bg1">
                    <a:lumMod val="85000"/>
                  </a:schemeClr>
                </a:solidFill>
              </a:rPr>
              <a:t>Dissemination</a:t>
            </a:r>
          </a:p>
          <a:p>
            <a:r>
              <a:rPr lang="en-US" sz="1400" dirty="0" smtClean="0">
                <a:solidFill>
                  <a:schemeClr val="bg1">
                    <a:lumMod val="85000"/>
                  </a:schemeClr>
                </a:solidFill>
              </a:rPr>
              <a:t>Adoption</a:t>
            </a:r>
            <a:endParaRPr lang="en-US" sz="1400" dirty="0">
              <a:solidFill>
                <a:schemeClr val="bg1">
                  <a:lumMod val="85000"/>
                </a:schemeClr>
              </a:solidFill>
            </a:endParaRPr>
          </a:p>
        </p:txBody>
      </p:sp>
      <p:sp>
        <p:nvSpPr>
          <p:cNvPr id="8" name="TextBox 7"/>
          <p:cNvSpPr txBox="1"/>
          <p:nvPr/>
        </p:nvSpPr>
        <p:spPr>
          <a:xfrm>
            <a:off x="3124200" y="2362200"/>
            <a:ext cx="2743200" cy="800219"/>
          </a:xfrm>
          <a:prstGeom prst="rect">
            <a:avLst/>
          </a:prstGeom>
          <a:noFill/>
        </p:spPr>
        <p:txBody>
          <a:bodyPr wrap="square" rtlCol="0">
            <a:spAutoFit/>
          </a:bodyPr>
          <a:lstStyle/>
          <a:p>
            <a:r>
              <a:rPr lang="en-US" b="1" dirty="0" smtClean="0">
                <a:solidFill>
                  <a:schemeClr val="bg1">
                    <a:lumMod val="85000"/>
                  </a:schemeClr>
                </a:solidFill>
              </a:rPr>
              <a:t>Locus of Movement</a:t>
            </a:r>
          </a:p>
          <a:p>
            <a:r>
              <a:rPr lang="en-US" sz="1400" dirty="0" smtClean="0">
                <a:solidFill>
                  <a:schemeClr val="bg1">
                    <a:lumMod val="85000"/>
                  </a:schemeClr>
                </a:solidFill>
              </a:rPr>
              <a:t>Movement: Originator to User</a:t>
            </a:r>
          </a:p>
          <a:p>
            <a:r>
              <a:rPr lang="en-US" sz="1400" dirty="0" smtClean="0">
                <a:solidFill>
                  <a:schemeClr val="bg1">
                    <a:lumMod val="85000"/>
                  </a:schemeClr>
                </a:solidFill>
              </a:rPr>
              <a:t>Movement: User to User</a:t>
            </a:r>
            <a:endParaRPr lang="en-US" sz="1400" dirty="0">
              <a:solidFill>
                <a:schemeClr val="bg1">
                  <a:lumMod val="85000"/>
                </a:schemeClr>
              </a:solidFill>
            </a:endParaRPr>
          </a:p>
        </p:txBody>
      </p:sp>
      <p:sp>
        <p:nvSpPr>
          <p:cNvPr id="9" name="TextBox 8"/>
          <p:cNvSpPr txBox="1"/>
          <p:nvPr/>
        </p:nvSpPr>
        <p:spPr>
          <a:xfrm>
            <a:off x="3124200" y="914400"/>
            <a:ext cx="2133600" cy="369332"/>
          </a:xfrm>
          <a:prstGeom prst="rect">
            <a:avLst/>
          </a:prstGeom>
          <a:noFill/>
        </p:spPr>
        <p:txBody>
          <a:bodyPr wrap="square" rtlCol="0">
            <a:spAutoFit/>
          </a:bodyPr>
          <a:lstStyle/>
          <a:p>
            <a:r>
              <a:rPr lang="en-US" b="1" dirty="0" smtClean="0">
                <a:solidFill>
                  <a:schemeClr val="bg1">
                    <a:lumMod val="85000"/>
                  </a:schemeClr>
                </a:solidFill>
              </a:rPr>
              <a:t>Movement</a:t>
            </a:r>
          </a:p>
        </p:txBody>
      </p:sp>
      <p:sp>
        <p:nvSpPr>
          <p:cNvPr id="10" name="TextBox 9"/>
          <p:cNvSpPr txBox="1"/>
          <p:nvPr/>
        </p:nvSpPr>
        <p:spPr>
          <a:xfrm>
            <a:off x="3124200" y="5632580"/>
            <a:ext cx="3429000" cy="369332"/>
          </a:xfrm>
          <a:prstGeom prst="rect">
            <a:avLst/>
          </a:prstGeom>
          <a:noFill/>
        </p:spPr>
        <p:txBody>
          <a:bodyPr wrap="square" rtlCol="0">
            <a:spAutoFit/>
          </a:bodyPr>
          <a:lstStyle/>
          <a:p>
            <a:r>
              <a:rPr lang="en-US" b="1" dirty="0" smtClean="0">
                <a:solidFill>
                  <a:schemeClr val="bg1">
                    <a:lumMod val="85000"/>
                  </a:schemeClr>
                </a:solidFill>
              </a:rPr>
              <a:t>Trust</a:t>
            </a:r>
          </a:p>
        </p:txBody>
      </p:sp>
      <p:sp>
        <p:nvSpPr>
          <p:cNvPr id="11" name="TextBox 10"/>
          <p:cNvSpPr txBox="1"/>
          <p:nvPr/>
        </p:nvSpPr>
        <p:spPr>
          <a:xfrm>
            <a:off x="5867400" y="5867400"/>
            <a:ext cx="1714500" cy="800219"/>
          </a:xfrm>
          <a:prstGeom prst="rect">
            <a:avLst/>
          </a:prstGeom>
          <a:noFill/>
        </p:spPr>
        <p:txBody>
          <a:bodyPr wrap="square" rtlCol="0">
            <a:spAutoFit/>
          </a:bodyPr>
          <a:lstStyle/>
          <a:p>
            <a:r>
              <a:rPr lang="en-US" b="1" dirty="0" smtClean="0">
                <a:solidFill>
                  <a:schemeClr val="bg1">
                    <a:lumMod val="85000"/>
                  </a:schemeClr>
                </a:solidFill>
              </a:rPr>
              <a:t>Time</a:t>
            </a:r>
          </a:p>
          <a:p>
            <a:r>
              <a:rPr lang="en-US" sz="1400" dirty="0" smtClean="0">
                <a:solidFill>
                  <a:schemeClr val="bg1">
                    <a:lumMod val="85000"/>
                  </a:schemeClr>
                </a:solidFill>
              </a:rPr>
              <a:t>Phase/Stage</a:t>
            </a:r>
          </a:p>
          <a:p>
            <a:r>
              <a:rPr lang="en-US" sz="1400" dirty="0" smtClean="0">
                <a:solidFill>
                  <a:schemeClr val="bg1">
                    <a:lumMod val="85000"/>
                  </a:schemeClr>
                </a:solidFill>
              </a:rPr>
              <a:t>Duration</a:t>
            </a:r>
            <a:endParaRPr lang="en-US" sz="1400" dirty="0">
              <a:solidFill>
                <a:schemeClr val="bg1">
                  <a:lumMod val="85000"/>
                </a:schemeClr>
              </a:solidFill>
            </a:endParaRPr>
          </a:p>
        </p:txBody>
      </p:sp>
      <p:sp>
        <p:nvSpPr>
          <p:cNvPr id="12" name="TextBox 11"/>
          <p:cNvSpPr txBox="1"/>
          <p:nvPr/>
        </p:nvSpPr>
        <p:spPr>
          <a:xfrm>
            <a:off x="3124200" y="3201650"/>
            <a:ext cx="3657600" cy="1446550"/>
          </a:xfrm>
          <a:prstGeom prst="rect">
            <a:avLst/>
          </a:prstGeom>
          <a:noFill/>
        </p:spPr>
        <p:txBody>
          <a:bodyPr wrap="square" rtlCol="0">
            <a:spAutoFit/>
          </a:bodyPr>
          <a:lstStyle/>
          <a:p>
            <a:r>
              <a:rPr lang="en-US" b="1" dirty="0" smtClean="0">
                <a:solidFill>
                  <a:schemeClr val="bg1">
                    <a:lumMod val="85000"/>
                  </a:schemeClr>
                </a:solidFill>
              </a:rPr>
              <a:t>Strategies</a:t>
            </a:r>
          </a:p>
          <a:p>
            <a:r>
              <a:rPr lang="en-US" sz="1400" dirty="0" smtClean="0">
                <a:solidFill>
                  <a:schemeClr val="bg1">
                    <a:lumMod val="85000"/>
                  </a:schemeClr>
                </a:solidFill>
              </a:rPr>
              <a:t>Planning</a:t>
            </a:r>
          </a:p>
          <a:p>
            <a:r>
              <a:rPr lang="en-US" sz="1400" dirty="0" smtClean="0">
                <a:solidFill>
                  <a:schemeClr val="bg1">
                    <a:lumMod val="85000"/>
                  </a:schemeClr>
                </a:solidFill>
              </a:rPr>
              <a:t>Mandate</a:t>
            </a:r>
          </a:p>
          <a:p>
            <a:r>
              <a:rPr lang="en-US" sz="1400" dirty="0" smtClean="0">
                <a:solidFill>
                  <a:schemeClr val="bg1">
                    <a:lumMod val="85000"/>
                  </a:schemeClr>
                </a:solidFill>
              </a:rPr>
              <a:t>Formative Evaluation</a:t>
            </a:r>
          </a:p>
          <a:p>
            <a:r>
              <a:rPr lang="en-US" sz="1400" dirty="0" smtClean="0">
                <a:solidFill>
                  <a:schemeClr val="bg1">
                    <a:lumMod val="85000"/>
                  </a:schemeClr>
                </a:solidFill>
              </a:rPr>
              <a:t>Feedback</a:t>
            </a:r>
          </a:p>
          <a:p>
            <a:r>
              <a:rPr lang="en-US" sz="1400" dirty="0" smtClean="0">
                <a:solidFill>
                  <a:schemeClr val="bg1">
                    <a:lumMod val="85000"/>
                  </a:schemeClr>
                </a:solidFill>
              </a:rPr>
              <a:t>Collaborative Change Process</a:t>
            </a:r>
          </a:p>
        </p:txBody>
      </p:sp>
      <p:sp>
        <p:nvSpPr>
          <p:cNvPr id="13" name="TextBox 12"/>
          <p:cNvSpPr txBox="1"/>
          <p:nvPr/>
        </p:nvSpPr>
        <p:spPr>
          <a:xfrm>
            <a:off x="381000" y="2590800"/>
            <a:ext cx="2743200" cy="1938993"/>
          </a:xfrm>
          <a:prstGeom prst="rect">
            <a:avLst/>
          </a:prstGeom>
          <a:noFill/>
        </p:spPr>
        <p:txBody>
          <a:bodyPr wrap="square" rtlCol="0">
            <a:spAutoFit/>
          </a:bodyPr>
          <a:lstStyle/>
          <a:p>
            <a:r>
              <a:rPr lang="en-US" b="1" dirty="0" smtClean="0">
                <a:solidFill>
                  <a:schemeClr val="accent6">
                    <a:lumMod val="60000"/>
                    <a:lumOff val="40000"/>
                  </a:schemeClr>
                </a:solidFill>
              </a:rPr>
              <a:t>Properties of the Innovation</a:t>
            </a:r>
          </a:p>
          <a:p>
            <a:r>
              <a:rPr lang="en-US" sz="1400" dirty="0" smtClean="0">
                <a:solidFill>
                  <a:schemeClr val="accent6">
                    <a:lumMod val="60000"/>
                    <a:lumOff val="40000"/>
                  </a:schemeClr>
                </a:solidFill>
              </a:rPr>
              <a:t>Visibility</a:t>
            </a:r>
          </a:p>
          <a:p>
            <a:r>
              <a:rPr lang="en-US" sz="1400" dirty="0" smtClean="0">
                <a:solidFill>
                  <a:schemeClr val="accent6">
                    <a:lumMod val="60000"/>
                    <a:lumOff val="40000"/>
                  </a:schemeClr>
                </a:solidFill>
              </a:rPr>
              <a:t>Scope</a:t>
            </a:r>
          </a:p>
          <a:p>
            <a:r>
              <a:rPr lang="en-US" sz="1400" dirty="0" smtClean="0">
                <a:solidFill>
                  <a:schemeClr val="accent6">
                    <a:lumMod val="60000"/>
                    <a:lumOff val="40000"/>
                  </a:schemeClr>
                </a:solidFill>
              </a:rPr>
              <a:t>Complexity</a:t>
            </a:r>
          </a:p>
          <a:p>
            <a:r>
              <a:rPr lang="en-US" sz="1400" dirty="0" smtClean="0">
                <a:solidFill>
                  <a:schemeClr val="accent6">
                    <a:lumMod val="60000"/>
                    <a:lumOff val="40000"/>
                  </a:schemeClr>
                </a:solidFill>
              </a:rPr>
              <a:t>Adaptability</a:t>
            </a:r>
          </a:p>
          <a:p>
            <a:r>
              <a:rPr lang="en-US" sz="1400" dirty="0" smtClean="0">
                <a:solidFill>
                  <a:schemeClr val="accent6">
                    <a:lumMod val="60000"/>
                    <a:lumOff val="40000"/>
                  </a:schemeClr>
                </a:solidFill>
              </a:rPr>
              <a:t>Specificity</a:t>
            </a:r>
          </a:p>
          <a:p>
            <a:r>
              <a:rPr lang="en-US" sz="1400" dirty="0" smtClean="0">
                <a:solidFill>
                  <a:schemeClr val="accent6">
                    <a:lumMod val="60000"/>
                    <a:lumOff val="40000"/>
                  </a:schemeClr>
                </a:solidFill>
              </a:rPr>
              <a:t>Effectiveness</a:t>
            </a:r>
            <a:endParaRPr lang="en-US" sz="1400" dirty="0">
              <a:solidFill>
                <a:schemeClr val="accent6">
                  <a:lumMod val="60000"/>
                  <a:lumOff val="40000"/>
                </a:schemeClr>
              </a:solidFill>
            </a:endParaRPr>
          </a:p>
        </p:txBody>
      </p:sp>
      <p:sp>
        <p:nvSpPr>
          <p:cNvPr id="14" name="TextBox 13"/>
          <p:cNvSpPr txBox="1"/>
          <p:nvPr/>
        </p:nvSpPr>
        <p:spPr>
          <a:xfrm>
            <a:off x="5867400" y="4876800"/>
            <a:ext cx="3048000" cy="1015663"/>
          </a:xfrm>
          <a:prstGeom prst="rect">
            <a:avLst/>
          </a:prstGeom>
          <a:noFill/>
        </p:spPr>
        <p:txBody>
          <a:bodyPr wrap="square" rtlCol="0">
            <a:spAutoFit/>
          </a:bodyPr>
          <a:lstStyle/>
          <a:p>
            <a:r>
              <a:rPr lang="en-US" b="1" dirty="0" smtClean="0">
                <a:solidFill>
                  <a:schemeClr val="bg1">
                    <a:lumMod val="85000"/>
                  </a:schemeClr>
                </a:solidFill>
              </a:rPr>
              <a:t>Fit</a:t>
            </a:r>
          </a:p>
          <a:p>
            <a:r>
              <a:rPr lang="en-US" sz="1400" dirty="0" smtClean="0">
                <a:solidFill>
                  <a:schemeClr val="bg1">
                    <a:lumMod val="85000"/>
                  </a:schemeClr>
                </a:solidFill>
              </a:rPr>
              <a:t>Fit: Current Practice</a:t>
            </a:r>
          </a:p>
          <a:p>
            <a:r>
              <a:rPr lang="en-US" sz="1400" dirty="0" smtClean="0">
                <a:solidFill>
                  <a:schemeClr val="bg1">
                    <a:lumMod val="85000"/>
                  </a:schemeClr>
                </a:solidFill>
              </a:rPr>
              <a:t>Fit: Needs</a:t>
            </a:r>
          </a:p>
          <a:p>
            <a:r>
              <a:rPr lang="en-US" sz="1400" dirty="0" smtClean="0">
                <a:solidFill>
                  <a:schemeClr val="bg1">
                    <a:lumMod val="85000"/>
                  </a:schemeClr>
                </a:solidFill>
              </a:rPr>
              <a:t>Fit: Values</a:t>
            </a:r>
          </a:p>
        </p:txBody>
      </p:sp>
      <p:sp>
        <p:nvSpPr>
          <p:cNvPr id="15" name="TextBox 14"/>
          <p:cNvSpPr txBox="1"/>
          <p:nvPr/>
        </p:nvSpPr>
        <p:spPr>
          <a:xfrm>
            <a:off x="5867400" y="914400"/>
            <a:ext cx="3048000" cy="1508105"/>
          </a:xfrm>
          <a:prstGeom prst="rect">
            <a:avLst/>
          </a:prstGeom>
          <a:noFill/>
        </p:spPr>
        <p:txBody>
          <a:bodyPr wrap="square" rtlCol="0">
            <a:spAutoFit/>
          </a:bodyPr>
          <a:lstStyle/>
          <a:p>
            <a:r>
              <a:rPr lang="en-US" b="1" dirty="0" smtClean="0">
                <a:solidFill>
                  <a:schemeClr val="bg1">
                    <a:lumMod val="85000"/>
                  </a:schemeClr>
                </a:solidFill>
              </a:rPr>
              <a:t>Elements of the Environment</a:t>
            </a:r>
            <a:br>
              <a:rPr lang="en-US" b="1" dirty="0" smtClean="0">
                <a:solidFill>
                  <a:schemeClr val="bg1">
                    <a:lumMod val="85000"/>
                  </a:schemeClr>
                </a:solidFill>
              </a:rPr>
            </a:br>
            <a:r>
              <a:rPr lang="en-US" b="1" dirty="0" smtClean="0">
                <a:solidFill>
                  <a:schemeClr val="bg1">
                    <a:lumMod val="85000"/>
                  </a:schemeClr>
                </a:solidFill>
              </a:rPr>
              <a:t>(Outside)</a:t>
            </a:r>
          </a:p>
          <a:p>
            <a:r>
              <a:rPr lang="en-US" sz="1400" dirty="0" smtClean="0">
                <a:solidFill>
                  <a:schemeClr val="bg1">
                    <a:lumMod val="85000"/>
                  </a:schemeClr>
                </a:solidFill>
              </a:rPr>
              <a:t>External Climate: Social</a:t>
            </a:r>
          </a:p>
          <a:p>
            <a:r>
              <a:rPr lang="en-US" sz="1400" dirty="0" smtClean="0">
                <a:solidFill>
                  <a:schemeClr val="bg1">
                    <a:lumMod val="85000"/>
                  </a:schemeClr>
                </a:solidFill>
              </a:rPr>
              <a:t>External Climate: Political</a:t>
            </a:r>
          </a:p>
          <a:p>
            <a:r>
              <a:rPr lang="en-US" sz="1400" dirty="0" smtClean="0">
                <a:solidFill>
                  <a:schemeClr val="bg1">
                    <a:lumMod val="85000"/>
                  </a:schemeClr>
                </a:solidFill>
              </a:rPr>
              <a:t>Networks</a:t>
            </a:r>
          </a:p>
          <a:p>
            <a:r>
              <a:rPr lang="en-US" sz="1400" dirty="0" smtClean="0">
                <a:solidFill>
                  <a:schemeClr val="bg1">
                    <a:lumMod val="85000"/>
                  </a:schemeClr>
                </a:solidFill>
              </a:rPr>
              <a:t>Resource Allocation</a:t>
            </a:r>
          </a:p>
        </p:txBody>
      </p:sp>
      <p:sp>
        <p:nvSpPr>
          <p:cNvPr id="16" name="TextBox 15"/>
          <p:cNvSpPr txBox="1"/>
          <p:nvPr/>
        </p:nvSpPr>
        <p:spPr>
          <a:xfrm>
            <a:off x="5867400" y="2514600"/>
            <a:ext cx="3048000" cy="1292662"/>
          </a:xfrm>
          <a:prstGeom prst="rect">
            <a:avLst/>
          </a:prstGeom>
          <a:noFill/>
        </p:spPr>
        <p:txBody>
          <a:bodyPr wrap="square" rtlCol="0">
            <a:spAutoFit/>
          </a:bodyPr>
          <a:lstStyle/>
          <a:p>
            <a:r>
              <a:rPr lang="en-US" b="1" dirty="0" smtClean="0">
                <a:solidFill>
                  <a:schemeClr val="bg1">
                    <a:lumMod val="85000"/>
                  </a:schemeClr>
                </a:solidFill>
              </a:rPr>
              <a:t>Elements of the Environment</a:t>
            </a:r>
            <a:br>
              <a:rPr lang="en-US" b="1" dirty="0" smtClean="0">
                <a:solidFill>
                  <a:schemeClr val="bg1">
                    <a:lumMod val="85000"/>
                  </a:schemeClr>
                </a:solidFill>
              </a:rPr>
            </a:br>
            <a:r>
              <a:rPr lang="en-US" b="1" dirty="0" smtClean="0">
                <a:solidFill>
                  <a:schemeClr val="bg1">
                    <a:lumMod val="85000"/>
                  </a:schemeClr>
                </a:solidFill>
              </a:rPr>
              <a:t>(Inside)</a:t>
            </a:r>
            <a:endParaRPr lang="en-US" sz="1400" dirty="0" smtClean="0">
              <a:solidFill>
                <a:schemeClr val="bg1">
                  <a:lumMod val="85000"/>
                </a:schemeClr>
              </a:solidFill>
            </a:endParaRPr>
          </a:p>
          <a:p>
            <a:r>
              <a:rPr lang="en-US" sz="1400" dirty="0" smtClean="0">
                <a:solidFill>
                  <a:schemeClr val="bg1">
                    <a:lumMod val="85000"/>
                  </a:schemeClr>
                </a:solidFill>
              </a:rPr>
              <a:t>Internal Organizational Structure</a:t>
            </a:r>
          </a:p>
          <a:p>
            <a:r>
              <a:rPr lang="en-US" sz="1400" dirty="0" smtClean="0">
                <a:solidFill>
                  <a:schemeClr val="bg1">
                    <a:lumMod val="85000"/>
                  </a:schemeClr>
                </a:solidFill>
              </a:rPr>
              <a:t>Internal Social Climate</a:t>
            </a:r>
          </a:p>
          <a:p>
            <a:r>
              <a:rPr lang="en-US" sz="1400" dirty="0" smtClean="0">
                <a:solidFill>
                  <a:schemeClr val="bg1">
                    <a:lumMod val="85000"/>
                  </a:schemeClr>
                </a:solidFill>
              </a:rPr>
              <a:t>Resource Allocation</a:t>
            </a:r>
          </a:p>
        </p:txBody>
      </p:sp>
      <p:sp>
        <p:nvSpPr>
          <p:cNvPr id="17" name="TextBox 16"/>
          <p:cNvSpPr txBox="1"/>
          <p:nvPr/>
        </p:nvSpPr>
        <p:spPr>
          <a:xfrm>
            <a:off x="5867400" y="3810000"/>
            <a:ext cx="3048000" cy="1015663"/>
          </a:xfrm>
          <a:prstGeom prst="rect">
            <a:avLst/>
          </a:prstGeom>
          <a:noFill/>
        </p:spPr>
        <p:txBody>
          <a:bodyPr wrap="square" rtlCol="0">
            <a:spAutoFit/>
          </a:bodyPr>
          <a:lstStyle/>
          <a:p>
            <a:r>
              <a:rPr lang="en-US" b="1" dirty="0" smtClean="0">
                <a:solidFill>
                  <a:schemeClr val="bg1">
                    <a:lumMod val="85000"/>
                  </a:schemeClr>
                </a:solidFill>
              </a:rPr>
              <a:t>Elements of the Environment</a:t>
            </a:r>
          </a:p>
          <a:p>
            <a:r>
              <a:rPr lang="en-US" sz="1400" dirty="0" smtClean="0">
                <a:solidFill>
                  <a:schemeClr val="bg1">
                    <a:lumMod val="85000"/>
                  </a:schemeClr>
                </a:solidFill>
              </a:rPr>
              <a:t>Incentives</a:t>
            </a:r>
          </a:p>
          <a:p>
            <a:r>
              <a:rPr lang="en-US" sz="1400" dirty="0" smtClean="0">
                <a:solidFill>
                  <a:schemeClr val="bg1">
                    <a:lumMod val="85000"/>
                  </a:schemeClr>
                </a:solidFill>
              </a:rPr>
              <a:t>Opportunities for Learning</a:t>
            </a:r>
          </a:p>
          <a:p>
            <a:r>
              <a:rPr lang="en-US" sz="1400" dirty="0" smtClean="0">
                <a:solidFill>
                  <a:schemeClr val="bg1">
                    <a:lumMod val="85000"/>
                  </a:schemeClr>
                </a:solidFill>
              </a:rPr>
              <a:t>Locus of Decision-Making</a:t>
            </a:r>
          </a:p>
        </p:txBody>
      </p:sp>
      <p:sp>
        <p:nvSpPr>
          <p:cNvPr id="18" name="TextBox 17"/>
          <p:cNvSpPr txBox="1"/>
          <p:nvPr/>
        </p:nvSpPr>
        <p:spPr>
          <a:xfrm>
            <a:off x="381000" y="4664095"/>
            <a:ext cx="2590800" cy="1508105"/>
          </a:xfrm>
          <a:prstGeom prst="rect">
            <a:avLst/>
          </a:prstGeom>
          <a:noFill/>
        </p:spPr>
        <p:txBody>
          <a:bodyPr wrap="square" rtlCol="0">
            <a:spAutoFit/>
          </a:bodyPr>
          <a:lstStyle/>
          <a:p>
            <a:r>
              <a:rPr lang="en-US" b="1" dirty="0" smtClean="0">
                <a:solidFill>
                  <a:schemeClr val="bg1">
                    <a:lumMod val="85000"/>
                  </a:schemeClr>
                </a:solidFill>
              </a:rPr>
              <a:t>Characteristics of People in the Organization</a:t>
            </a:r>
          </a:p>
          <a:p>
            <a:r>
              <a:rPr lang="en-US" sz="1400" dirty="0" smtClean="0">
                <a:solidFill>
                  <a:schemeClr val="bg1">
                    <a:lumMod val="85000"/>
                  </a:schemeClr>
                </a:solidFill>
              </a:rPr>
              <a:t>Sophistication of the User</a:t>
            </a:r>
          </a:p>
          <a:p>
            <a:r>
              <a:rPr lang="en-US" sz="1400" dirty="0" smtClean="0">
                <a:solidFill>
                  <a:schemeClr val="bg1">
                    <a:lumMod val="85000"/>
                  </a:schemeClr>
                </a:solidFill>
              </a:rPr>
              <a:t>Quality of Leaders</a:t>
            </a:r>
          </a:p>
          <a:p>
            <a:r>
              <a:rPr lang="en-US" sz="1400" dirty="0" smtClean="0">
                <a:solidFill>
                  <a:schemeClr val="bg1">
                    <a:lumMod val="85000"/>
                  </a:schemeClr>
                </a:solidFill>
              </a:rPr>
              <a:t>Characteristics of the Implementer</a:t>
            </a:r>
          </a:p>
        </p:txBody>
      </p:sp>
      <p:sp>
        <p:nvSpPr>
          <p:cNvPr id="19" name="TextBox 18"/>
          <p:cNvSpPr txBox="1"/>
          <p:nvPr/>
        </p:nvSpPr>
        <p:spPr>
          <a:xfrm>
            <a:off x="3124200" y="4648200"/>
            <a:ext cx="2514600" cy="1015663"/>
          </a:xfrm>
          <a:prstGeom prst="rect">
            <a:avLst/>
          </a:prstGeom>
          <a:noFill/>
        </p:spPr>
        <p:txBody>
          <a:bodyPr wrap="square" rtlCol="0">
            <a:spAutoFit/>
          </a:bodyPr>
          <a:lstStyle/>
          <a:p>
            <a:r>
              <a:rPr lang="en-US" b="1" dirty="0" smtClean="0">
                <a:solidFill>
                  <a:schemeClr val="bg1">
                    <a:lumMod val="85000"/>
                  </a:schemeClr>
                </a:solidFill>
              </a:rPr>
              <a:t>Reasons for Decisions</a:t>
            </a:r>
          </a:p>
          <a:p>
            <a:r>
              <a:rPr lang="en-US" sz="1400" dirty="0" smtClean="0">
                <a:solidFill>
                  <a:schemeClr val="bg1">
                    <a:lumMod val="85000"/>
                  </a:schemeClr>
                </a:solidFill>
              </a:rPr>
              <a:t>Buy-In</a:t>
            </a:r>
          </a:p>
          <a:p>
            <a:r>
              <a:rPr lang="en-US" sz="1400" dirty="0" smtClean="0">
                <a:solidFill>
                  <a:schemeClr val="bg1">
                    <a:lumMod val="85000"/>
                  </a:schemeClr>
                </a:solidFill>
              </a:rPr>
              <a:t>Compliance</a:t>
            </a:r>
          </a:p>
          <a:p>
            <a:r>
              <a:rPr lang="en-US" sz="1400" dirty="0" smtClean="0">
                <a:solidFill>
                  <a:schemeClr val="bg1">
                    <a:lumMod val="85000"/>
                  </a:schemeClr>
                </a:solidFill>
              </a:rPr>
              <a:t>Reward</a:t>
            </a:r>
          </a:p>
        </p:txBody>
      </p:sp>
      <p:sp>
        <p:nvSpPr>
          <p:cNvPr id="37" name="Freeform 36"/>
          <p:cNvSpPr/>
          <p:nvPr/>
        </p:nvSpPr>
        <p:spPr>
          <a:xfrm>
            <a:off x="2349500" y="1752600"/>
            <a:ext cx="3757083" cy="575733"/>
          </a:xfrm>
          <a:custGeom>
            <a:avLst/>
            <a:gdLst>
              <a:gd name="connsiteX0" fmla="*/ 0 w 3757083"/>
              <a:gd name="connsiteY0" fmla="*/ 426862 h 448028"/>
              <a:gd name="connsiteX1" fmla="*/ 1767417 w 3757083"/>
              <a:gd name="connsiteY1" fmla="*/ 3528 h 448028"/>
              <a:gd name="connsiteX2" fmla="*/ 3757083 w 3757083"/>
              <a:gd name="connsiteY2" fmla="*/ 448028 h 448028"/>
            </a:gdLst>
            <a:ahLst/>
            <a:cxnLst>
              <a:cxn ang="0">
                <a:pos x="connsiteX0" y="connsiteY0"/>
              </a:cxn>
              <a:cxn ang="0">
                <a:pos x="connsiteX1" y="connsiteY1"/>
              </a:cxn>
              <a:cxn ang="0">
                <a:pos x="connsiteX2" y="connsiteY2"/>
              </a:cxn>
            </a:cxnLst>
            <a:rect l="l" t="t" r="r" b="b"/>
            <a:pathLst>
              <a:path w="3757083" h="448028">
                <a:moveTo>
                  <a:pt x="0" y="426862"/>
                </a:moveTo>
                <a:cubicBezTo>
                  <a:pt x="570618" y="213431"/>
                  <a:pt x="1141237" y="0"/>
                  <a:pt x="1767417" y="3528"/>
                </a:cubicBezTo>
                <a:cubicBezTo>
                  <a:pt x="2393597" y="7056"/>
                  <a:pt x="3757083" y="448028"/>
                  <a:pt x="3757083" y="448028"/>
                </a:cubicBezTo>
              </a:path>
            </a:pathLst>
          </a:custGeom>
          <a:ln>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Rectangle 37"/>
          <p:cNvSpPr/>
          <p:nvPr/>
        </p:nvSpPr>
        <p:spPr>
          <a:xfrm>
            <a:off x="2362200" y="2438400"/>
            <a:ext cx="3810000" cy="2895600"/>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362200" y="4191000"/>
            <a:ext cx="381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886200" y="2221468"/>
            <a:ext cx="838200" cy="369332"/>
          </a:xfrm>
          <a:prstGeom prst="rect">
            <a:avLst/>
          </a:prstGeom>
          <a:noFill/>
        </p:spPr>
        <p:txBody>
          <a:bodyPr wrap="square" rtlCol="0">
            <a:spAutoFit/>
          </a:bodyPr>
          <a:lstStyle/>
          <a:p>
            <a:r>
              <a:rPr lang="en-US" dirty="0" smtClean="0"/>
              <a:t>scope</a:t>
            </a:r>
            <a:endParaRPr lang="en-US" dirty="0"/>
          </a:p>
        </p:txBody>
      </p:sp>
      <p:sp>
        <p:nvSpPr>
          <p:cNvPr id="41" name="TextBox 40"/>
          <p:cNvSpPr txBox="1"/>
          <p:nvPr/>
        </p:nvSpPr>
        <p:spPr>
          <a:xfrm rot="5400000">
            <a:off x="5785366" y="3663434"/>
            <a:ext cx="838200" cy="369332"/>
          </a:xfrm>
          <a:prstGeom prst="rect">
            <a:avLst/>
          </a:prstGeom>
          <a:noFill/>
        </p:spPr>
        <p:txBody>
          <a:bodyPr wrap="square" rtlCol="0">
            <a:spAutoFit/>
          </a:bodyPr>
          <a:lstStyle/>
          <a:p>
            <a:r>
              <a:rPr lang="en-US" dirty="0" smtClean="0"/>
              <a:t>scope</a:t>
            </a:r>
            <a:endParaRPr lang="en-US" dirty="0"/>
          </a:p>
        </p:txBody>
      </p:sp>
      <p:sp>
        <p:nvSpPr>
          <p:cNvPr id="42" name="TextBox 41"/>
          <p:cNvSpPr txBox="1"/>
          <p:nvPr/>
        </p:nvSpPr>
        <p:spPr>
          <a:xfrm rot="10800000">
            <a:off x="3810001" y="5181600"/>
            <a:ext cx="838200" cy="369332"/>
          </a:xfrm>
          <a:prstGeom prst="rect">
            <a:avLst/>
          </a:prstGeom>
          <a:noFill/>
        </p:spPr>
        <p:txBody>
          <a:bodyPr wrap="square" rtlCol="0">
            <a:spAutoFit/>
          </a:bodyPr>
          <a:lstStyle/>
          <a:p>
            <a:r>
              <a:rPr lang="en-US" dirty="0" smtClean="0"/>
              <a:t>scope</a:t>
            </a:r>
            <a:endParaRPr lang="en-US" dirty="0"/>
          </a:p>
        </p:txBody>
      </p:sp>
      <p:sp>
        <p:nvSpPr>
          <p:cNvPr id="43" name="TextBox 42"/>
          <p:cNvSpPr txBox="1"/>
          <p:nvPr/>
        </p:nvSpPr>
        <p:spPr>
          <a:xfrm rot="16200000">
            <a:off x="1910834" y="3511035"/>
            <a:ext cx="838200" cy="369332"/>
          </a:xfrm>
          <a:prstGeom prst="rect">
            <a:avLst/>
          </a:prstGeom>
          <a:noFill/>
        </p:spPr>
        <p:txBody>
          <a:bodyPr wrap="square" rtlCol="0">
            <a:spAutoFit/>
          </a:bodyPr>
          <a:lstStyle/>
          <a:p>
            <a:r>
              <a:rPr lang="en-US" dirty="0" smtClean="0"/>
              <a:t>scope</a:t>
            </a:r>
            <a:endParaRPr lang="en-US" dirty="0"/>
          </a:p>
        </p:txBody>
      </p:sp>
      <p:sp>
        <p:nvSpPr>
          <p:cNvPr id="44" name="TextBox 43"/>
          <p:cNvSpPr txBox="1"/>
          <p:nvPr/>
        </p:nvSpPr>
        <p:spPr>
          <a:xfrm>
            <a:off x="2971800" y="3429000"/>
            <a:ext cx="1066800" cy="307777"/>
          </a:xfrm>
          <a:prstGeom prst="rect">
            <a:avLst/>
          </a:prstGeom>
          <a:noFill/>
        </p:spPr>
        <p:txBody>
          <a:bodyPr wrap="square" rtlCol="0">
            <a:spAutoFit/>
          </a:bodyPr>
          <a:lstStyle/>
          <a:p>
            <a:r>
              <a:rPr lang="en-US" sz="1400" dirty="0" smtClean="0"/>
              <a:t>complexity</a:t>
            </a:r>
            <a:endParaRPr lang="en-US" dirty="0"/>
          </a:p>
        </p:txBody>
      </p:sp>
      <p:sp>
        <p:nvSpPr>
          <p:cNvPr id="45" name="TextBox 44"/>
          <p:cNvSpPr txBox="1"/>
          <p:nvPr/>
        </p:nvSpPr>
        <p:spPr>
          <a:xfrm>
            <a:off x="4343400" y="3429000"/>
            <a:ext cx="1066800" cy="307777"/>
          </a:xfrm>
          <a:prstGeom prst="rect">
            <a:avLst/>
          </a:prstGeom>
          <a:noFill/>
        </p:spPr>
        <p:txBody>
          <a:bodyPr wrap="square" rtlCol="0">
            <a:spAutoFit/>
          </a:bodyPr>
          <a:lstStyle/>
          <a:p>
            <a:r>
              <a:rPr lang="en-US" sz="1400" dirty="0" smtClean="0"/>
              <a:t>specificity</a:t>
            </a:r>
            <a:endParaRPr lang="en-US" dirty="0"/>
          </a:p>
        </p:txBody>
      </p:sp>
      <p:sp>
        <p:nvSpPr>
          <p:cNvPr id="46" name="TextBox 45"/>
          <p:cNvSpPr txBox="1"/>
          <p:nvPr/>
        </p:nvSpPr>
        <p:spPr>
          <a:xfrm>
            <a:off x="3276600" y="4572001"/>
            <a:ext cx="2579132" cy="381000"/>
          </a:xfrm>
          <a:prstGeom prst="rect">
            <a:avLst/>
          </a:prstGeom>
          <a:noFill/>
        </p:spPr>
        <p:txBody>
          <a:bodyPr wrap="square" rtlCol="0">
            <a:spAutoFit/>
          </a:bodyPr>
          <a:lstStyle/>
          <a:p>
            <a:r>
              <a:rPr lang="en-US" dirty="0" smtClean="0"/>
              <a:t>critical components</a:t>
            </a:r>
            <a:endParaRPr lang="en-US" dirty="0"/>
          </a:p>
        </p:txBody>
      </p:sp>
      <p:sp>
        <p:nvSpPr>
          <p:cNvPr id="47" name="TextBox 46"/>
          <p:cNvSpPr txBox="1"/>
          <p:nvPr/>
        </p:nvSpPr>
        <p:spPr>
          <a:xfrm>
            <a:off x="3657600" y="2819400"/>
            <a:ext cx="1066800" cy="307777"/>
          </a:xfrm>
          <a:prstGeom prst="rect">
            <a:avLst/>
          </a:prstGeom>
          <a:noFill/>
        </p:spPr>
        <p:txBody>
          <a:bodyPr wrap="square" rtlCol="0">
            <a:spAutoFit/>
          </a:bodyPr>
          <a:lstStyle/>
          <a:p>
            <a:r>
              <a:rPr lang="en-US" sz="1400" dirty="0" smtClean="0"/>
              <a:t>adaptability</a:t>
            </a:r>
            <a:endParaRPr lang="en-US" dirty="0"/>
          </a:p>
        </p:txBody>
      </p:sp>
      <p:cxnSp>
        <p:nvCxnSpPr>
          <p:cNvPr id="48" name="Straight Arrow Connector 47"/>
          <p:cNvCxnSpPr/>
          <p:nvPr/>
        </p:nvCxnSpPr>
        <p:spPr>
          <a:xfrm rot="5400000" flipH="1" flipV="1">
            <a:off x="3087588" y="3773389"/>
            <a:ext cx="378024" cy="304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rot="16200000" flipV="1">
            <a:off x="4840188" y="3773388"/>
            <a:ext cx="378024" cy="304800"/>
          </a:xfrm>
          <a:prstGeom prst="straightConnector1">
            <a:avLst/>
          </a:prstGeom>
          <a:ln w="254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3468689" y="1693278"/>
            <a:ext cx="1295400" cy="52819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3124200" y="3427412"/>
            <a:ext cx="2133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rot="5400000" flipH="1" flipV="1">
            <a:off x="3965080" y="3277691"/>
            <a:ext cx="301029"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3505200" y="1752600"/>
            <a:ext cx="1524000" cy="338554"/>
          </a:xfrm>
          <a:prstGeom prst="rect">
            <a:avLst/>
          </a:prstGeom>
          <a:noFill/>
        </p:spPr>
        <p:txBody>
          <a:bodyPr wrap="square" rtlCol="0">
            <a:spAutoFit/>
          </a:bodyPr>
          <a:lstStyle/>
          <a:p>
            <a:r>
              <a:rPr lang="en-US" sz="1600" dirty="0" smtClean="0"/>
              <a:t>effectiveness</a:t>
            </a:r>
            <a:endParaRPr lang="en-US" sz="1600" dirty="0"/>
          </a:p>
        </p:txBody>
      </p:sp>
      <p:sp>
        <p:nvSpPr>
          <p:cNvPr id="54" name="TextBox 53"/>
          <p:cNvSpPr txBox="1"/>
          <p:nvPr/>
        </p:nvSpPr>
        <p:spPr>
          <a:xfrm>
            <a:off x="3657600" y="1490246"/>
            <a:ext cx="1066801" cy="338554"/>
          </a:xfrm>
          <a:prstGeom prst="rect">
            <a:avLst/>
          </a:prstGeom>
          <a:noFill/>
        </p:spPr>
        <p:txBody>
          <a:bodyPr wrap="square" rtlCol="0">
            <a:spAutoFit/>
          </a:bodyPr>
          <a:lstStyle/>
          <a:p>
            <a:r>
              <a:rPr lang="en-US" sz="1600" dirty="0" smtClean="0"/>
              <a:t>visibility</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 name="Picture 13" descr="wordmarkjpggray.jpg"/>
          <p:cNvPicPr>
            <a:picLocks noChangeAspect="1"/>
          </p:cNvPicPr>
          <p:nvPr/>
        </p:nvPicPr>
        <p:blipFill>
          <a:blip r:embed="rId2">
            <a:lum/>
            <a:alphaModFix amt="95000"/>
          </a:blip>
          <a:stretch>
            <a:fillRect/>
          </a:stretch>
        </p:blipFill>
        <p:spPr>
          <a:xfrm>
            <a:off x="381977" y="5922387"/>
            <a:ext cx="2285023" cy="478413"/>
          </a:xfrm>
          <a:prstGeom prst="rect">
            <a:avLst/>
          </a:prstGeom>
          <a:noFill/>
        </p:spPr>
      </p:pic>
      <p:sp>
        <p:nvSpPr>
          <p:cNvPr id="10" name="Text Placeholder 2"/>
          <p:cNvSpPr txBox="1">
            <a:spLocks/>
          </p:cNvSpPr>
          <p:nvPr/>
        </p:nvSpPr>
        <p:spPr>
          <a:xfrm>
            <a:off x="1524000" y="1330881"/>
            <a:ext cx="5715000" cy="585787"/>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1" i="0" u="none" strike="noStrike" kern="1200" cap="none" spc="0" normalizeH="0" baseline="0" noProof="0" dirty="0" smtClean="0">
                <a:ln>
                  <a:noFill/>
                </a:ln>
                <a:solidFill>
                  <a:srgbClr val="953735"/>
                </a:solidFill>
                <a:effectLst/>
                <a:uLnTx/>
                <a:uFillTx/>
                <a:latin typeface="Abadi MT Condensed Extra Bold"/>
                <a:ea typeface="+mn-ea"/>
                <a:cs typeface="Abadi MT Condensed Extra Bold"/>
              </a:rPr>
              <a:t>Common Language</a:t>
            </a:r>
            <a:endParaRPr kumimoji="0" lang="en-US" sz="3200" b="1" i="0" u="none" strike="noStrike" kern="1200" cap="none" spc="0" normalizeH="0" baseline="0" noProof="0" dirty="0">
              <a:ln>
                <a:noFill/>
              </a:ln>
              <a:solidFill>
                <a:srgbClr val="953735"/>
              </a:solidFill>
              <a:effectLst/>
              <a:uLnTx/>
              <a:uFillTx/>
              <a:latin typeface="Abadi MT Condensed Extra Bold"/>
              <a:ea typeface="+mn-ea"/>
              <a:cs typeface="Abadi MT Condensed Extra Bold"/>
            </a:endParaRPr>
          </a:p>
        </p:txBody>
      </p:sp>
      <p:sp>
        <p:nvSpPr>
          <p:cNvPr id="12" name="Rectangle 11"/>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04800" y="152400"/>
            <a:ext cx="6629400" cy="461665"/>
          </a:xfrm>
          <a:prstGeom prst="rect">
            <a:avLst/>
          </a:prstGeom>
          <a:noFill/>
        </p:spPr>
        <p:txBody>
          <a:bodyPr wrap="square" rtlCol="0">
            <a:spAutoFit/>
          </a:bodyPr>
          <a:lstStyle/>
          <a:p>
            <a:r>
              <a:rPr lang="en-US" sz="2400" dirty="0" smtClean="0">
                <a:latin typeface="Abadi MT Condensed Extra Bold"/>
                <a:cs typeface="Abadi MT Condensed Extra Bold"/>
              </a:rPr>
              <a:t>What are the take-</a:t>
            </a:r>
            <a:r>
              <a:rPr lang="en-US" sz="2400" dirty="0" err="1" smtClean="0">
                <a:latin typeface="Abadi MT Condensed Extra Bold"/>
                <a:cs typeface="Abadi MT Condensed Extra Bold"/>
              </a:rPr>
              <a:t>aways</a:t>
            </a:r>
            <a:r>
              <a:rPr lang="en-US" sz="2400" dirty="0" smtClean="0">
                <a:latin typeface="Abadi MT Condensed Extra Bold"/>
                <a:cs typeface="Abadi MT Condensed Extra Bold"/>
              </a:rPr>
              <a:t>?</a:t>
            </a:r>
            <a:endParaRPr lang="en-US" sz="2400" dirty="0">
              <a:latin typeface="Abadi MT Condensed Extra Bold"/>
              <a:cs typeface="Abadi MT Condensed Extra Bold"/>
            </a:endParaRPr>
          </a:p>
        </p:txBody>
      </p:sp>
      <p:pic>
        <p:nvPicPr>
          <p:cNvPr id="16" name="Picture 15" descr="cemse_logo.gif"/>
          <p:cNvPicPr>
            <a:picLocks noChangeAspect="1"/>
          </p:cNvPicPr>
          <p:nvPr/>
        </p:nvPicPr>
        <p:blipFill>
          <a:blip r:embed="rId3"/>
          <a:stretch>
            <a:fillRect/>
          </a:stretch>
        </p:blipFill>
        <p:spPr>
          <a:xfrm>
            <a:off x="7239000" y="0"/>
            <a:ext cx="1905000" cy="809625"/>
          </a:xfrm>
          <a:prstGeom prst="rect">
            <a:avLst/>
          </a:prstGeom>
        </p:spPr>
      </p:pic>
      <p:sp>
        <p:nvSpPr>
          <p:cNvPr id="17" name="Text Placeholder 2"/>
          <p:cNvSpPr txBox="1">
            <a:spLocks/>
          </p:cNvSpPr>
          <p:nvPr/>
        </p:nvSpPr>
        <p:spPr>
          <a:xfrm>
            <a:off x="1524000" y="2016681"/>
            <a:ext cx="5715000" cy="585787"/>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b="1" dirty="0" smtClean="0">
                <a:solidFill>
                  <a:srgbClr val="953735"/>
                </a:solidFill>
                <a:latin typeface="Abadi MT Condensed Extra Bold"/>
                <a:cs typeface="Abadi MT Condensed Extra Bold"/>
              </a:rPr>
              <a:t>Shared Conceptual Understanding</a:t>
            </a:r>
            <a:endParaRPr kumimoji="0" lang="en-US" sz="3200" b="1" i="0" u="none" strike="noStrike" kern="1200" cap="none" spc="0" normalizeH="0" baseline="0" noProof="0" dirty="0">
              <a:ln>
                <a:noFill/>
              </a:ln>
              <a:solidFill>
                <a:srgbClr val="953735"/>
              </a:solidFill>
              <a:effectLst/>
              <a:uLnTx/>
              <a:uFillTx/>
              <a:latin typeface="Abadi MT Condensed Extra Bold"/>
              <a:ea typeface="+mn-ea"/>
              <a:cs typeface="Abadi MT Condensed Extra Bold"/>
            </a:endParaRPr>
          </a:p>
        </p:txBody>
      </p:sp>
      <p:sp>
        <p:nvSpPr>
          <p:cNvPr id="18" name="Text Placeholder 2"/>
          <p:cNvSpPr txBox="1">
            <a:spLocks/>
          </p:cNvSpPr>
          <p:nvPr/>
        </p:nvSpPr>
        <p:spPr>
          <a:xfrm>
            <a:off x="1524000" y="2702481"/>
            <a:ext cx="7162800" cy="585787"/>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1" i="0" u="none" strike="noStrike" kern="1200" cap="none" spc="0" normalizeH="0" baseline="0" noProof="0" dirty="0" smtClean="0">
                <a:ln>
                  <a:noFill/>
                </a:ln>
                <a:solidFill>
                  <a:srgbClr val="953735"/>
                </a:solidFill>
                <a:effectLst/>
                <a:uLnTx/>
                <a:uFillTx/>
                <a:latin typeface="Abadi MT Condensed Extra Bold"/>
                <a:ea typeface="+mn-ea"/>
                <a:cs typeface="Abadi MT Condensed Extra Bold"/>
              </a:rPr>
              <a:t>Foundation for Accumulation of Knowledge</a:t>
            </a:r>
            <a:endParaRPr kumimoji="0" lang="en-US" sz="3200" b="1" i="0" u="none" strike="noStrike" kern="1200" cap="none" spc="0" normalizeH="0" baseline="0" noProof="0" dirty="0">
              <a:ln>
                <a:noFill/>
              </a:ln>
              <a:solidFill>
                <a:srgbClr val="953735"/>
              </a:solidFill>
              <a:effectLst/>
              <a:uLnTx/>
              <a:uFillTx/>
              <a:latin typeface="Abadi MT Condensed Extra Bold"/>
              <a:ea typeface="+mn-ea"/>
              <a:cs typeface="Abadi MT Condensed Extra Bold"/>
            </a:endParaRPr>
          </a:p>
        </p:txBody>
      </p:sp>
      <p:sp>
        <p:nvSpPr>
          <p:cNvPr id="19" name="Text Placeholder 2"/>
          <p:cNvSpPr txBox="1">
            <a:spLocks/>
          </p:cNvSpPr>
          <p:nvPr/>
        </p:nvSpPr>
        <p:spPr>
          <a:xfrm>
            <a:off x="1524000" y="3300413"/>
            <a:ext cx="6819900" cy="585787"/>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1" i="0" u="none" strike="noStrike" kern="1200" cap="none" spc="0" normalizeH="0" baseline="0" noProof="0" dirty="0" smtClean="0">
                <a:ln>
                  <a:noFill/>
                </a:ln>
                <a:solidFill>
                  <a:srgbClr val="953735"/>
                </a:solidFill>
                <a:effectLst/>
                <a:uLnTx/>
                <a:uFillTx/>
                <a:latin typeface="Abadi MT Condensed Extra Bold"/>
                <a:ea typeface="+mn-ea"/>
                <a:cs typeface="Abadi MT Condensed Extra Bold"/>
              </a:rPr>
              <a:t>Collaboration</a:t>
            </a:r>
            <a:r>
              <a:rPr kumimoji="0" lang="en-US" sz="3200" b="1" i="0" u="none" strike="noStrike" kern="1200" cap="none" spc="0" normalizeH="0" noProof="0" dirty="0" smtClean="0">
                <a:ln>
                  <a:noFill/>
                </a:ln>
                <a:solidFill>
                  <a:srgbClr val="953735"/>
                </a:solidFill>
                <a:effectLst/>
                <a:uLnTx/>
                <a:uFillTx/>
                <a:latin typeface="Abadi MT Condensed Extra Bold"/>
                <a:ea typeface="+mn-ea"/>
                <a:cs typeface="Abadi MT Condensed Extra Bold"/>
              </a:rPr>
              <a:t> in Practice and Research</a:t>
            </a:r>
            <a:endParaRPr kumimoji="0" lang="en-US" sz="3200" b="1" i="0" u="none" strike="noStrike" kern="1200" cap="none" spc="0" normalizeH="0" baseline="0" noProof="0" dirty="0">
              <a:ln>
                <a:noFill/>
              </a:ln>
              <a:solidFill>
                <a:srgbClr val="953735"/>
              </a:solidFill>
              <a:effectLst/>
              <a:uLnTx/>
              <a:uFillTx/>
              <a:latin typeface="Abadi MT Condensed Extra Bold"/>
              <a:ea typeface="+mn-ea"/>
              <a:cs typeface="Abadi MT Condensed Extra Bold"/>
            </a:endParaRPr>
          </a:p>
        </p:txBody>
      </p:sp>
      <p:sp>
        <p:nvSpPr>
          <p:cNvPr id="11" name="TextBox 10"/>
          <p:cNvSpPr txBox="1"/>
          <p:nvPr/>
        </p:nvSpPr>
        <p:spPr>
          <a:xfrm>
            <a:off x="1219200" y="4114800"/>
            <a:ext cx="6934200" cy="1384995"/>
          </a:xfrm>
          <a:prstGeom prst="rect">
            <a:avLst/>
          </a:prstGeom>
          <a:noFill/>
        </p:spPr>
        <p:txBody>
          <a:bodyPr wrap="square" rtlCol="0">
            <a:spAutoFit/>
          </a:bodyPr>
          <a:lstStyle/>
          <a:p>
            <a:r>
              <a:rPr lang="en-US" sz="1400" dirty="0" smtClean="0"/>
              <a:t>“</a:t>
            </a:r>
            <a:r>
              <a:rPr lang="en-US" sz="1400" i="1" dirty="0" smtClean="0"/>
              <a:t>…if it were possible to make small experiments with wild ideas, while retaining the possibility of diffusing those that prove to be good ones, the adaptive position of exploration would be strengthened (Romano, 2002; </a:t>
            </a:r>
            <a:r>
              <a:rPr lang="en-US" sz="1400" i="1" dirty="0" err="1" smtClean="0"/>
              <a:t>Holahan</a:t>
            </a:r>
            <a:r>
              <a:rPr lang="en-US" sz="1400" i="1" dirty="0" smtClean="0"/>
              <a:t>, Weil and Wiener, 2003). Since structures that protect the system from the catastrophic consequences of wild ideas generally also inhibit the transfer of major discoveries (Cohen and </a:t>
            </a:r>
            <a:r>
              <a:rPr lang="en-US" sz="1400" i="1" dirty="0" err="1" smtClean="0"/>
              <a:t>Levinthal</a:t>
            </a:r>
            <a:r>
              <a:rPr lang="en-US" sz="1400" i="1" dirty="0" smtClean="0"/>
              <a:t>, 1989, 1990), there is no perfect solution to the problem.” March, 2005 </a:t>
            </a:r>
            <a:endParaRPr lang="en-US"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11" name="Straight Connector 10"/>
          <p:cNvCxnSpPr/>
          <p:nvPr/>
        </p:nvCxnSpPr>
        <p:spPr>
          <a:xfrm>
            <a:off x="2438400" y="5577383"/>
            <a:ext cx="6515100" cy="1588"/>
          </a:xfrm>
          <a:prstGeom prst="line">
            <a:avLst/>
          </a:prstGeom>
          <a:ln w="508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819400" y="4114800"/>
            <a:ext cx="6019800" cy="1692771"/>
          </a:xfrm>
          <a:prstGeom prst="rect">
            <a:avLst/>
          </a:prstGeom>
          <a:noFill/>
        </p:spPr>
        <p:txBody>
          <a:bodyPr wrap="square" rtlCol="0">
            <a:spAutoFit/>
          </a:bodyPr>
          <a:lstStyle/>
          <a:p>
            <a:pPr algn="r"/>
            <a:r>
              <a:rPr lang="en-US" sz="1600" dirty="0" smtClean="0">
                <a:latin typeface="Abadi MT Condensed Extra Bold"/>
                <a:cs typeface="Abadi MT Condensed Extra Bold"/>
              </a:rPr>
              <a:t>Jeanne Century</a:t>
            </a:r>
          </a:p>
          <a:p>
            <a:pPr algn="r"/>
            <a:r>
              <a:rPr lang="en-US" sz="1600" dirty="0" smtClean="0">
                <a:latin typeface="Abadi MT Condensed Extra Bold"/>
                <a:cs typeface="Abadi MT Condensed Extra Bold"/>
              </a:rPr>
              <a:t>Center for Elementary Mathematics and Science Education</a:t>
            </a:r>
          </a:p>
          <a:p>
            <a:pPr algn="r"/>
            <a:r>
              <a:rPr lang="en-US" sz="1600" dirty="0" smtClean="0">
                <a:latin typeface="Abadi MT Condensed Extra Bold"/>
                <a:cs typeface="Abadi MT Condensed Extra Bold"/>
              </a:rPr>
              <a:t>University of Chicago</a:t>
            </a:r>
          </a:p>
          <a:p>
            <a:pPr algn="r"/>
            <a:r>
              <a:rPr lang="en-US" sz="1600" dirty="0" err="1" smtClean="0">
                <a:latin typeface="Abadi MT Condensed Extra Bold"/>
                <a:cs typeface="Abadi MT Condensed Extra Bold"/>
              </a:rPr>
              <a:t>jcentury@uchicago.edu</a:t>
            </a:r>
            <a:endParaRPr lang="en-US" sz="1600" dirty="0" smtClean="0">
              <a:latin typeface="Abadi MT Condensed Extra Bold"/>
              <a:cs typeface="Abadi MT Condensed Extra Bold"/>
            </a:endParaRPr>
          </a:p>
          <a:p>
            <a:pPr algn="r"/>
            <a:r>
              <a:rPr lang="en-US" sz="1600" dirty="0" err="1" smtClean="0">
                <a:latin typeface="Abadi MT Condensed Extra Bold"/>
                <a:cs typeface="Abadi MT Condensed Extra Bold"/>
              </a:rPr>
              <a:t>www.researcherswithoutborders.org</a:t>
            </a:r>
            <a:r>
              <a:rPr lang="en-US" sz="1600" dirty="0" smtClean="0">
                <a:latin typeface="Abadi MT Condensed Extra Bold"/>
                <a:cs typeface="Abadi MT Condensed Extra Bold"/>
              </a:rPr>
              <a:t>/projects/</a:t>
            </a:r>
          </a:p>
          <a:p>
            <a:endParaRPr lang="en-US" sz="2400" dirty="0"/>
          </a:p>
        </p:txBody>
      </p:sp>
      <p:pic>
        <p:nvPicPr>
          <p:cNvPr id="14" name="Picture 13" descr="wordmarkjpggray.jpg"/>
          <p:cNvPicPr>
            <a:picLocks noChangeAspect="1"/>
          </p:cNvPicPr>
          <p:nvPr/>
        </p:nvPicPr>
        <p:blipFill>
          <a:blip r:embed="rId2">
            <a:lum/>
            <a:alphaModFix amt="95000"/>
          </a:blip>
          <a:stretch>
            <a:fillRect/>
          </a:stretch>
        </p:blipFill>
        <p:spPr>
          <a:xfrm>
            <a:off x="381977" y="6019800"/>
            <a:ext cx="2285023" cy="478413"/>
          </a:xfrm>
          <a:prstGeom prst="rect">
            <a:avLst/>
          </a:prstGeom>
          <a:noFill/>
        </p:spPr>
      </p:pic>
      <p:sp>
        <p:nvSpPr>
          <p:cNvPr id="10" name="Text Placeholder 2"/>
          <p:cNvSpPr txBox="1">
            <a:spLocks/>
          </p:cNvSpPr>
          <p:nvPr/>
        </p:nvSpPr>
        <p:spPr>
          <a:xfrm>
            <a:off x="1028700" y="1676399"/>
            <a:ext cx="7810500" cy="585787"/>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600" b="1" i="0" u="none" strike="noStrike" kern="1200" cap="none" spc="0" normalizeH="0" baseline="0" noProof="0" dirty="0" err="1" smtClean="0">
                <a:ln>
                  <a:noFill/>
                </a:ln>
                <a:solidFill>
                  <a:srgbClr val="953735"/>
                </a:solidFill>
                <a:effectLst/>
                <a:uLnTx/>
                <a:uFillTx/>
                <a:latin typeface="Abadi MT Condensed Extra Bold"/>
                <a:ea typeface="+mn-ea"/>
                <a:cs typeface="Abadi MT Condensed Extra Bold"/>
              </a:rPr>
              <a:t>www.researcherswithoutborders.org</a:t>
            </a:r>
            <a:endParaRPr kumimoji="0" lang="en-US" sz="3600" b="1" i="0" u="none" strike="noStrike" kern="1200" cap="none" spc="0" normalizeH="0" baseline="0" noProof="0" dirty="0">
              <a:ln>
                <a:noFill/>
              </a:ln>
              <a:solidFill>
                <a:srgbClr val="953735"/>
              </a:solidFill>
              <a:effectLst/>
              <a:uLnTx/>
              <a:uFillTx/>
              <a:latin typeface="Abadi MT Condensed Extra Bold"/>
              <a:ea typeface="+mn-ea"/>
              <a:cs typeface="Abadi MT Condensed Extra Bold"/>
            </a:endParaRPr>
          </a:p>
        </p:txBody>
      </p:sp>
      <p:sp>
        <p:nvSpPr>
          <p:cNvPr id="7" name="TextBox 6"/>
          <p:cNvSpPr txBox="1"/>
          <p:nvPr/>
        </p:nvSpPr>
        <p:spPr>
          <a:xfrm>
            <a:off x="1028700" y="2514600"/>
            <a:ext cx="6826233" cy="400110"/>
          </a:xfrm>
          <a:prstGeom prst="rect">
            <a:avLst/>
          </a:prstGeom>
          <a:noFill/>
        </p:spPr>
        <p:txBody>
          <a:bodyPr wrap="none" rtlCol="0">
            <a:spAutoFit/>
          </a:bodyPr>
          <a:lstStyle/>
          <a:p>
            <a:r>
              <a:rPr lang="en-US" sz="2000" dirty="0" smtClean="0">
                <a:latin typeface="Abadi MT Condensed Extra Bold"/>
                <a:cs typeface="Abadi MT Condensed Extra Bold"/>
              </a:rPr>
              <a:t>Resources • Learning • Community • Collaborative Problem Solving</a:t>
            </a:r>
            <a:endParaRPr lang="en-US" dirty="0">
              <a:latin typeface="Abadi MT Condensed Extra Bold"/>
              <a:cs typeface="Abadi MT Condensed Extra Bold"/>
            </a:endParaRPr>
          </a:p>
        </p:txBody>
      </p:sp>
      <p:sp>
        <p:nvSpPr>
          <p:cNvPr id="12" name="Rectangle 11"/>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04800" y="152400"/>
            <a:ext cx="6629400" cy="461665"/>
          </a:xfrm>
          <a:prstGeom prst="rect">
            <a:avLst/>
          </a:prstGeom>
          <a:noFill/>
        </p:spPr>
        <p:txBody>
          <a:bodyPr wrap="square" rtlCol="0">
            <a:spAutoFit/>
          </a:bodyPr>
          <a:lstStyle/>
          <a:p>
            <a:r>
              <a:rPr lang="en-US" sz="2400" dirty="0" smtClean="0">
                <a:latin typeface="Abadi MT Condensed Extra Bold"/>
                <a:cs typeface="Abadi MT Condensed Extra Bold"/>
              </a:rPr>
              <a:t>Contact Information</a:t>
            </a:r>
            <a:endParaRPr lang="en-US" sz="2400" dirty="0">
              <a:latin typeface="Abadi MT Condensed Extra Bold"/>
              <a:cs typeface="Abadi MT Condensed Extra Bold"/>
            </a:endParaRPr>
          </a:p>
        </p:txBody>
      </p:sp>
      <p:pic>
        <p:nvPicPr>
          <p:cNvPr id="16" name="Picture 15" descr="cemse_logo.gif"/>
          <p:cNvPicPr>
            <a:picLocks noChangeAspect="1"/>
          </p:cNvPicPr>
          <p:nvPr/>
        </p:nvPicPr>
        <p:blipFill>
          <a:blip r:embed="rId3"/>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33400" y="1295400"/>
            <a:ext cx="7924800" cy="1200329"/>
          </a:xfrm>
          <a:prstGeom prst="rect">
            <a:avLst/>
          </a:prstGeom>
          <a:noFill/>
        </p:spPr>
        <p:txBody>
          <a:bodyPr wrap="square" rtlCol="0">
            <a:spAutoFit/>
          </a:bodyPr>
          <a:lstStyle/>
          <a:p>
            <a:r>
              <a:rPr lang="en-US" sz="3600" dirty="0" smtClean="0">
                <a:latin typeface="Abadi MT Condensed Extra Bold"/>
                <a:cs typeface="Abadi MT Condensed Extra Bold"/>
              </a:rPr>
              <a:t>How and why do innovations spread and last?</a:t>
            </a:r>
            <a:endParaRPr lang="en-US" sz="3600" dirty="0">
              <a:latin typeface="Abadi MT Condensed Extra Bold"/>
              <a:cs typeface="Abadi MT Condensed Extra Bold"/>
            </a:endParaRPr>
          </a:p>
        </p:txBody>
      </p:sp>
      <p:sp>
        <p:nvSpPr>
          <p:cNvPr id="6" name="TextBox 5"/>
          <p:cNvSpPr txBox="1"/>
          <p:nvPr/>
        </p:nvSpPr>
        <p:spPr>
          <a:xfrm>
            <a:off x="1172737" y="3886200"/>
            <a:ext cx="7640157" cy="523220"/>
          </a:xfrm>
          <a:prstGeom prst="rect">
            <a:avLst/>
          </a:prstGeom>
          <a:noFill/>
        </p:spPr>
        <p:txBody>
          <a:bodyPr wrap="none" rtlCol="0">
            <a:spAutoFit/>
          </a:bodyPr>
          <a:lstStyle/>
          <a:p>
            <a:r>
              <a:rPr lang="en-US" sz="2800" dirty="0" smtClean="0">
                <a:solidFill>
                  <a:srgbClr val="953735"/>
                </a:solidFill>
                <a:latin typeface="Abadi MT Condensed Extra Bold"/>
                <a:cs typeface="Abadi MT Condensed Extra Bold"/>
              </a:rPr>
              <a:t>Two National Science Foundation supported projects:</a:t>
            </a:r>
            <a:endParaRPr lang="en-US" sz="2800" dirty="0">
              <a:solidFill>
                <a:srgbClr val="953735"/>
              </a:solidFill>
              <a:latin typeface="Abadi MT Condensed Extra Bold"/>
              <a:cs typeface="Abadi MT Condensed Extra Bold"/>
            </a:endParaRPr>
          </a:p>
        </p:txBody>
      </p:sp>
      <p:sp>
        <p:nvSpPr>
          <p:cNvPr id="7" name="TextBox 6"/>
          <p:cNvSpPr txBox="1"/>
          <p:nvPr/>
        </p:nvSpPr>
        <p:spPr>
          <a:xfrm>
            <a:off x="1828799" y="4561820"/>
            <a:ext cx="6984095" cy="1631216"/>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Accumulating Knowledge on Scaling and Sustaining Reform: A Foundation for Future Research</a:t>
            </a:r>
            <a:br>
              <a:rPr lang="en-US" sz="2000" dirty="0" smtClean="0">
                <a:solidFill>
                  <a:srgbClr val="953735"/>
                </a:solidFill>
                <a:latin typeface="Abadi MT Condensed Extra Bold"/>
                <a:cs typeface="Abadi MT Condensed Extra Bold"/>
              </a:rPr>
            </a:br>
            <a:endParaRPr lang="en-US" sz="2000" dirty="0" smtClean="0">
              <a:solidFill>
                <a:srgbClr val="953735"/>
              </a:solidFill>
              <a:latin typeface="Abadi MT Condensed Extra Bold"/>
              <a:cs typeface="Abadi MT Condensed Extra Bold"/>
            </a:endParaRPr>
          </a:p>
          <a:p>
            <a:r>
              <a:rPr lang="en-US" sz="2000" dirty="0" smtClean="0">
                <a:solidFill>
                  <a:srgbClr val="953735"/>
                </a:solidFill>
                <a:latin typeface="Abadi MT Condensed Extra Bold"/>
                <a:cs typeface="Abadi MT Condensed Extra Bold"/>
              </a:rPr>
              <a:t>Applying Research on Science Materials Implementation: Bringing Measurement of Fidelity of Implementation to Scale</a:t>
            </a:r>
          </a:p>
        </p:txBody>
      </p:sp>
      <p:sp>
        <p:nvSpPr>
          <p:cNvPr id="8" name="Rectangle 7"/>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cemse_logo.gif"/>
          <p:cNvPicPr>
            <a:picLocks noChangeAspect="1"/>
          </p:cNvPicPr>
          <p:nvPr/>
        </p:nvPicPr>
        <p:blipFill>
          <a:blip r:embed="rId3"/>
          <a:stretch>
            <a:fillRect/>
          </a:stretch>
        </p:blipFill>
        <p:spPr>
          <a:xfrm>
            <a:off x="7239000" y="0"/>
            <a:ext cx="1905000" cy="809625"/>
          </a:xfrm>
          <a:prstGeom prst="rect">
            <a:avLst/>
          </a:prstGeom>
        </p:spPr>
      </p:pic>
      <p:sp>
        <p:nvSpPr>
          <p:cNvPr id="10" name="TextBox 9"/>
          <p:cNvSpPr txBox="1"/>
          <p:nvPr/>
        </p:nvSpPr>
        <p:spPr>
          <a:xfrm>
            <a:off x="533400" y="2514600"/>
            <a:ext cx="7924800" cy="1015663"/>
          </a:xfrm>
          <a:prstGeom prst="rect">
            <a:avLst/>
          </a:prstGeom>
          <a:noFill/>
        </p:spPr>
        <p:txBody>
          <a:bodyPr wrap="square" rtlCol="0">
            <a:spAutoFit/>
          </a:bodyPr>
          <a:lstStyle/>
          <a:p>
            <a:r>
              <a:rPr lang="en-US" sz="3600" dirty="0" smtClean="0">
                <a:latin typeface="Abadi MT Condensed Extra Bold"/>
                <a:cs typeface="Abadi MT Condensed Extra Bold"/>
              </a:rPr>
              <a:t>What </a:t>
            </a:r>
            <a:r>
              <a:rPr lang="en-US" sz="3600" i="1" dirty="0" smtClean="0">
                <a:latin typeface="Abadi MT Condensed Extra Bold"/>
                <a:cs typeface="Abadi MT Condensed Extra Bold"/>
              </a:rPr>
              <a:t>is</a:t>
            </a:r>
            <a:r>
              <a:rPr lang="en-US" sz="3600" dirty="0" smtClean="0">
                <a:latin typeface="Abadi MT Condensed Extra Bold"/>
                <a:cs typeface="Abadi MT Condensed Extra Bold"/>
              </a:rPr>
              <a:t> the innovation?</a:t>
            </a:r>
            <a:br>
              <a:rPr lang="en-US" sz="3600" dirty="0" smtClean="0">
                <a:latin typeface="Abadi MT Condensed Extra Bold"/>
                <a:cs typeface="Abadi MT Condensed Extra Bold"/>
              </a:rPr>
            </a:br>
            <a:r>
              <a:rPr lang="en-US" sz="2400" i="1" dirty="0" smtClean="0">
                <a:solidFill>
                  <a:srgbClr val="D18C30"/>
                </a:solidFill>
                <a:latin typeface="Abadi MT Condensed Extra Bold"/>
                <a:cs typeface="Abadi MT Condensed Extra Bold"/>
              </a:rPr>
              <a:t>What is spreading and lasting?</a:t>
            </a:r>
            <a:endParaRPr lang="en-US" sz="3600" i="1" dirty="0">
              <a:solidFill>
                <a:srgbClr val="D18C30"/>
              </a:solidFill>
              <a:latin typeface="Abadi MT Condensed Extra Bold"/>
              <a:cs typeface="Abadi MT Condensed Extra Bold"/>
            </a:endParaRPr>
          </a:p>
        </p:txBody>
      </p:sp>
      <p:sp>
        <p:nvSpPr>
          <p:cNvPr id="11" name="TextBox 10"/>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Key Questions</a:t>
            </a:r>
            <a:endParaRPr lang="en-US" sz="2400" dirty="0">
              <a:latin typeface="Abadi MT Condensed Extra Bold"/>
              <a:cs typeface="Abadi MT Condensed Extra Bo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226593" y="1524000"/>
            <a:ext cx="5521138" cy="523220"/>
          </a:xfrm>
          <a:prstGeom prst="rect">
            <a:avLst/>
          </a:prstGeom>
          <a:noFill/>
        </p:spPr>
        <p:txBody>
          <a:bodyPr wrap="none" rtlCol="0">
            <a:spAutoFit/>
          </a:bodyPr>
          <a:lstStyle/>
          <a:p>
            <a:r>
              <a:rPr lang="en-US" sz="2800" dirty="0" smtClean="0">
                <a:solidFill>
                  <a:srgbClr val="730000"/>
                </a:solidFill>
                <a:latin typeface="Abadi MT Condensed Extra Bold"/>
                <a:cs typeface="Abadi MT Condensed Extra Bold"/>
              </a:rPr>
              <a:t>Determine</a:t>
            </a:r>
            <a:r>
              <a:rPr lang="en-US" sz="2800" dirty="0" smtClean="0">
                <a:solidFill>
                  <a:schemeClr val="accent2">
                    <a:lumMod val="75000"/>
                  </a:schemeClr>
                </a:solidFill>
                <a:latin typeface="Abadi MT Condensed Extra Bold"/>
                <a:cs typeface="Abadi MT Condensed Extra Bold"/>
              </a:rPr>
              <a:t> </a:t>
            </a:r>
            <a:r>
              <a:rPr lang="en-US" sz="2800" i="1" dirty="0" smtClean="0">
                <a:solidFill>
                  <a:srgbClr val="D18C30"/>
                </a:solidFill>
                <a:latin typeface="Abadi MT Condensed Extra Bold"/>
                <a:cs typeface="Abadi MT Condensed Extra Bold"/>
              </a:rPr>
              <a:t>if</a:t>
            </a:r>
            <a:r>
              <a:rPr lang="en-US" sz="2800" dirty="0" smtClean="0">
                <a:solidFill>
                  <a:srgbClr val="D18C30"/>
                </a:solidFill>
                <a:latin typeface="Abadi MT Condensed Extra Bold"/>
                <a:cs typeface="Abadi MT Condensed Extra Bold"/>
              </a:rPr>
              <a:t> </a:t>
            </a:r>
            <a:r>
              <a:rPr lang="en-US" sz="2800" dirty="0" smtClean="0">
                <a:solidFill>
                  <a:srgbClr val="730000"/>
                </a:solidFill>
                <a:latin typeface="Abadi MT Condensed Extra Bold"/>
                <a:cs typeface="Abadi MT Condensed Extra Bold"/>
              </a:rPr>
              <a:t>innovations are effective</a:t>
            </a:r>
            <a:endParaRPr lang="en-US" sz="2800" dirty="0">
              <a:solidFill>
                <a:srgbClr val="730000"/>
              </a:solidFill>
              <a:latin typeface="Abadi MT Condensed Extra Bold"/>
              <a:cs typeface="Abadi MT Condensed Extra Bold"/>
            </a:endParaRPr>
          </a:p>
        </p:txBody>
      </p:sp>
      <p:sp>
        <p:nvSpPr>
          <p:cNvPr id="6" name="TextBox 5"/>
          <p:cNvSpPr txBox="1"/>
          <p:nvPr/>
        </p:nvSpPr>
        <p:spPr>
          <a:xfrm>
            <a:off x="1257575" y="2198132"/>
            <a:ext cx="7318956" cy="523220"/>
          </a:xfrm>
          <a:prstGeom prst="rect">
            <a:avLst/>
          </a:prstGeom>
          <a:noFill/>
        </p:spPr>
        <p:txBody>
          <a:bodyPr wrap="none" rtlCol="0">
            <a:spAutoFit/>
          </a:bodyPr>
          <a:lstStyle/>
          <a:p>
            <a:r>
              <a:rPr lang="en-US" sz="2800" dirty="0" smtClean="0">
                <a:solidFill>
                  <a:srgbClr val="730000"/>
                </a:solidFill>
                <a:latin typeface="Abadi MT Condensed Extra Bold"/>
                <a:cs typeface="Abadi MT Condensed Extra Bold"/>
              </a:rPr>
              <a:t>Determine </a:t>
            </a:r>
            <a:r>
              <a:rPr lang="en-US" sz="2800" i="1" dirty="0" smtClean="0">
                <a:solidFill>
                  <a:srgbClr val="D18C30"/>
                </a:solidFill>
                <a:latin typeface="Abadi MT Condensed Extra Bold"/>
                <a:cs typeface="Abadi MT Condensed Extra Bold"/>
              </a:rPr>
              <a:t>which parts</a:t>
            </a:r>
            <a:r>
              <a:rPr lang="en-US" sz="2800" dirty="0" smtClean="0">
                <a:solidFill>
                  <a:srgbClr val="D18C30"/>
                </a:solidFill>
                <a:latin typeface="Abadi MT Condensed Extra Bold"/>
                <a:cs typeface="Abadi MT Condensed Extra Bold"/>
              </a:rPr>
              <a:t> </a:t>
            </a:r>
            <a:r>
              <a:rPr lang="en-US" sz="2800" dirty="0" smtClean="0">
                <a:solidFill>
                  <a:srgbClr val="730000"/>
                </a:solidFill>
                <a:latin typeface="Abadi MT Condensed Extra Bold"/>
                <a:cs typeface="Abadi MT Condensed Extra Bold"/>
              </a:rPr>
              <a:t>of innovations are effective</a:t>
            </a:r>
            <a:endParaRPr lang="en-US" sz="2800" dirty="0">
              <a:solidFill>
                <a:srgbClr val="730000"/>
              </a:solidFill>
              <a:latin typeface="Abadi MT Condensed Extra Bold"/>
              <a:cs typeface="Abadi MT Condensed Extra Bold"/>
            </a:endParaRPr>
          </a:p>
        </p:txBody>
      </p:sp>
      <p:sp>
        <p:nvSpPr>
          <p:cNvPr id="7" name="TextBox 6"/>
          <p:cNvSpPr txBox="1"/>
          <p:nvPr/>
        </p:nvSpPr>
        <p:spPr>
          <a:xfrm>
            <a:off x="1200287" y="2873752"/>
            <a:ext cx="6984095" cy="954107"/>
          </a:xfrm>
          <a:prstGeom prst="rect">
            <a:avLst/>
          </a:prstGeom>
          <a:noFill/>
        </p:spPr>
        <p:txBody>
          <a:bodyPr wrap="square" rtlCol="0">
            <a:spAutoFit/>
          </a:bodyPr>
          <a:lstStyle/>
          <a:p>
            <a:r>
              <a:rPr lang="en-US" sz="2800" dirty="0" smtClean="0">
                <a:solidFill>
                  <a:srgbClr val="730000"/>
                </a:solidFill>
                <a:latin typeface="Abadi MT Condensed Extra Bold"/>
                <a:cs typeface="Abadi MT Condensed Extra Bold"/>
              </a:rPr>
              <a:t>Determine </a:t>
            </a:r>
            <a:r>
              <a:rPr lang="en-US" sz="2800" i="1" dirty="0" smtClean="0">
                <a:solidFill>
                  <a:srgbClr val="D18C30"/>
                </a:solidFill>
                <a:latin typeface="Abadi MT Condensed Extra Bold"/>
                <a:cs typeface="Abadi MT Condensed Extra Bold"/>
              </a:rPr>
              <a:t>why and under what conditions parts</a:t>
            </a:r>
            <a:r>
              <a:rPr lang="en-US" sz="2800" dirty="0" smtClean="0">
                <a:solidFill>
                  <a:srgbClr val="D18C30"/>
                </a:solidFill>
                <a:latin typeface="Abadi MT Condensed Extra Bold"/>
                <a:cs typeface="Abadi MT Condensed Extra Bold"/>
              </a:rPr>
              <a:t> </a:t>
            </a:r>
            <a:r>
              <a:rPr lang="en-US" sz="2800" dirty="0" smtClean="0">
                <a:solidFill>
                  <a:srgbClr val="730000"/>
                </a:solidFill>
                <a:latin typeface="Abadi MT Condensed Extra Bold"/>
                <a:cs typeface="Abadi MT Condensed Extra Bold"/>
              </a:rPr>
              <a:t>of innovations are effective</a:t>
            </a:r>
            <a:endParaRPr lang="en-US" sz="2800" dirty="0">
              <a:solidFill>
                <a:srgbClr val="730000"/>
              </a:solidFill>
              <a:latin typeface="Abadi MT Condensed Extra Bold"/>
              <a:cs typeface="Abadi MT Condensed Extra Bold"/>
            </a:endParaRPr>
          </a:p>
        </p:txBody>
      </p:sp>
      <p:sp>
        <p:nvSpPr>
          <p:cNvPr id="8" name="Rectangle 7"/>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cemse_logo.gif"/>
          <p:cNvPicPr>
            <a:picLocks noChangeAspect="1"/>
          </p:cNvPicPr>
          <p:nvPr/>
        </p:nvPicPr>
        <p:blipFill>
          <a:blip r:embed="rId3"/>
          <a:stretch>
            <a:fillRect/>
          </a:stretch>
        </p:blipFill>
        <p:spPr>
          <a:xfrm>
            <a:off x="7239000" y="0"/>
            <a:ext cx="1905000" cy="809625"/>
          </a:xfrm>
          <a:prstGeom prst="rect">
            <a:avLst/>
          </a:prstGeom>
        </p:spPr>
      </p:pic>
      <p:sp>
        <p:nvSpPr>
          <p:cNvPr id="10" name="TextBox 9"/>
          <p:cNvSpPr txBox="1"/>
          <p:nvPr/>
        </p:nvSpPr>
        <p:spPr>
          <a:xfrm>
            <a:off x="1524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Why Ask? We </a:t>
            </a:r>
            <a:r>
              <a:rPr lang="en-US" sz="2400" smtClean="0">
                <a:latin typeface="Abadi MT Condensed Extra Bold"/>
                <a:cs typeface="Abadi MT Condensed Extra Bold"/>
              </a:rPr>
              <a:t>need to….</a:t>
            </a:r>
            <a:endParaRPr lang="en-US" sz="2400" dirty="0">
              <a:latin typeface="Abadi MT Condensed Extra Bold"/>
              <a:cs typeface="Abadi MT Condensed Extra Bold"/>
            </a:endParaRPr>
          </a:p>
        </p:txBody>
      </p:sp>
      <p:sp>
        <p:nvSpPr>
          <p:cNvPr id="11" name="TextBox 10"/>
          <p:cNvSpPr txBox="1"/>
          <p:nvPr/>
        </p:nvSpPr>
        <p:spPr>
          <a:xfrm>
            <a:off x="1226593" y="3962401"/>
            <a:ext cx="7536407" cy="954107"/>
          </a:xfrm>
          <a:prstGeom prst="rect">
            <a:avLst/>
          </a:prstGeom>
          <a:noFill/>
        </p:spPr>
        <p:txBody>
          <a:bodyPr wrap="square" rtlCol="0">
            <a:spAutoFit/>
          </a:bodyPr>
          <a:lstStyle/>
          <a:p>
            <a:r>
              <a:rPr lang="en-US" sz="2800" dirty="0" smtClean="0">
                <a:solidFill>
                  <a:srgbClr val="730000"/>
                </a:solidFill>
                <a:latin typeface="Abadi MT Condensed Extra Bold"/>
                <a:cs typeface="Abadi MT Condensed Extra Bold"/>
              </a:rPr>
              <a:t>Determine </a:t>
            </a:r>
            <a:r>
              <a:rPr lang="en-US" sz="2800" i="1" dirty="0" smtClean="0">
                <a:solidFill>
                  <a:srgbClr val="D18C30"/>
                </a:solidFill>
                <a:latin typeface="Abadi MT Condensed Extra Bold"/>
                <a:cs typeface="Abadi MT Condensed Extra Bold"/>
              </a:rPr>
              <a:t>how to support the spread </a:t>
            </a:r>
            <a:r>
              <a:rPr lang="en-US" sz="2800" dirty="0" smtClean="0">
                <a:solidFill>
                  <a:srgbClr val="730000"/>
                </a:solidFill>
                <a:latin typeface="Abadi MT Condensed Extra Bold"/>
                <a:cs typeface="Abadi MT Condensed Extra Bold"/>
              </a:rPr>
              <a:t>of effective innovations with continued effectiveness</a:t>
            </a:r>
            <a:endParaRPr lang="en-US" sz="2800" dirty="0">
              <a:solidFill>
                <a:srgbClr val="730000"/>
              </a:solidFill>
              <a:latin typeface="Abadi MT Condensed Extra Bold"/>
              <a:cs typeface="Abadi MT Condensed Extra Bold"/>
            </a:endParaRPr>
          </a:p>
        </p:txBody>
      </p:sp>
      <p:sp>
        <p:nvSpPr>
          <p:cNvPr id="12" name="TextBox 11"/>
          <p:cNvSpPr txBox="1"/>
          <p:nvPr/>
        </p:nvSpPr>
        <p:spPr>
          <a:xfrm>
            <a:off x="1226593" y="5029200"/>
            <a:ext cx="6984095" cy="954107"/>
          </a:xfrm>
          <a:prstGeom prst="rect">
            <a:avLst/>
          </a:prstGeom>
          <a:noFill/>
        </p:spPr>
        <p:txBody>
          <a:bodyPr wrap="square" rtlCol="0">
            <a:spAutoFit/>
          </a:bodyPr>
          <a:lstStyle/>
          <a:p>
            <a:r>
              <a:rPr lang="en-US" sz="2800" dirty="0" smtClean="0">
                <a:solidFill>
                  <a:srgbClr val="730000"/>
                </a:solidFill>
                <a:latin typeface="Abadi MT Condensed Extra Bold"/>
                <a:cs typeface="Abadi MT Condensed Extra Bold"/>
              </a:rPr>
              <a:t>Determine </a:t>
            </a:r>
            <a:r>
              <a:rPr lang="en-US" sz="2800" i="1" dirty="0" smtClean="0">
                <a:solidFill>
                  <a:srgbClr val="D18C30"/>
                </a:solidFill>
                <a:latin typeface="Abadi MT Condensed Extra Bold"/>
                <a:cs typeface="Abadi MT Condensed Extra Bold"/>
              </a:rPr>
              <a:t>how to support the endurance </a:t>
            </a:r>
            <a:r>
              <a:rPr lang="en-US" sz="2800" dirty="0" smtClean="0">
                <a:solidFill>
                  <a:srgbClr val="730000"/>
                </a:solidFill>
                <a:latin typeface="Abadi MT Condensed Extra Bold"/>
                <a:cs typeface="Abadi MT Condensed Extra Bold"/>
              </a:rPr>
              <a:t>of innovations</a:t>
            </a:r>
            <a:endParaRPr lang="en-US" sz="2800" dirty="0">
              <a:solidFill>
                <a:srgbClr val="730000"/>
              </a:solidFill>
              <a:latin typeface="Abadi MT Condensed Extra Bold"/>
              <a:cs typeface="Abadi MT Condensed Extra Bo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1905000" y="1833770"/>
            <a:ext cx="5734262" cy="461665"/>
          </a:xfrm>
          <a:prstGeom prst="rect">
            <a:avLst/>
          </a:prstGeom>
          <a:noFill/>
        </p:spPr>
        <p:txBody>
          <a:bodyPr wrap="none" rtlCol="0">
            <a:spAutoFit/>
          </a:bodyPr>
          <a:lstStyle/>
          <a:p>
            <a:r>
              <a:rPr lang="en-US" sz="2400" dirty="0" smtClean="0">
                <a:solidFill>
                  <a:srgbClr val="953735"/>
                </a:solidFill>
                <a:latin typeface="Abadi MT Condensed Extra Bold"/>
                <a:cs typeface="Abadi MT Condensed Extra Bold"/>
              </a:rPr>
              <a:t>Use of multiple terms to mean the same thing</a:t>
            </a:r>
          </a:p>
        </p:txBody>
      </p:sp>
      <p:sp>
        <p:nvSpPr>
          <p:cNvPr id="10" name="TextBox 9"/>
          <p:cNvSpPr txBox="1"/>
          <p:nvPr/>
        </p:nvSpPr>
        <p:spPr>
          <a:xfrm>
            <a:off x="1905000" y="2596276"/>
            <a:ext cx="6858000" cy="461665"/>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Poor or absent definitions</a:t>
            </a:r>
          </a:p>
        </p:txBody>
      </p:sp>
      <p:sp>
        <p:nvSpPr>
          <p:cNvPr id="11" name="TextBox 10"/>
          <p:cNvSpPr txBox="1"/>
          <p:nvPr/>
        </p:nvSpPr>
        <p:spPr>
          <a:xfrm>
            <a:off x="1905000" y="3281570"/>
            <a:ext cx="6858000" cy="461665"/>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No conceptual frameworks</a:t>
            </a:r>
          </a:p>
        </p:txBody>
      </p:sp>
      <p:sp>
        <p:nvSpPr>
          <p:cNvPr id="6" name="Rectangle 5"/>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Key Challenges</a:t>
            </a:r>
            <a:endParaRPr lang="en-US" sz="2400" dirty="0">
              <a:latin typeface="Abadi MT Condensed Extra Bold"/>
              <a:cs typeface="Abadi MT Condensed Extra Bold"/>
            </a:endParaRPr>
          </a:p>
        </p:txBody>
      </p:sp>
      <p:pic>
        <p:nvPicPr>
          <p:cNvPr id="12" name="Picture 11" descr="cemse_logo.gif"/>
          <p:cNvPicPr>
            <a:picLocks noChangeAspect="1"/>
          </p:cNvPicPr>
          <p:nvPr/>
        </p:nvPicPr>
        <p:blipFill>
          <a:blip r:embed="rId2"/>
          <a:stretch>
            <a:fillRect/>
          </a:stretch>
        </p:blipFill>
        <p:spPr>
          <a:xfrm>
            <a:off x="7239000" y="0"/>
            <a:ext cx="1905000" cy="809625"/>
          </a:xfrm>
          <a:prstGeom prst="rect">
            <a:avLst/>
          </a:prstGeom>
        </p:spPr>
      </p:pic>
      <p:sp>
        <p:nvSpPr>
          <p:cNvPr id="13" name="TextBox 12"/>
          <p:cNvSpPr txBox="1"/>
          <p:nvPr/>
        </p:nvSpPr>
        <p:spPr>
          <a:xfrm>
            <a:off x="1905000" y="4034135"/>
            <a:ext cx="6858000" cy="461665"/>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Multiple conceptual frameworks</a:t>
            </a:r>
          </a:p>
        </p:txBody>
      </p:sp>
      <p:sp>
        <p:nvSpPr>
          <p:cNvPr id="14" name="Rectangle 13"/>
          <p:cNvSpPr/>
          <p:nvPr/>
        </p:nvSpPr>
        <p:spPr>
          <a:xfrm>
            <a:off x="1295400" y="1873239"/>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295400" y="2635745"/>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295400" y="3321039"/>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295400" y="4073604"/>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905000" y="4800600"/>
            <a:ext cx="6858000" cy="461665"/>
          </a:xfrm>
          <a:prstGeom prst="rect">
            <a:avLst/>
          </a:prstGeom>
          <a:noFill/>
        </p:spPr>
        <p:txBody>
          <a:bodyPr wrap="square" rtlCol="0">
            <a:spAutoFit/>
          </a:bodyPr>
          <a:lstStyle/>
          <a:p>
            <a:r>
              <a:rPr lang="en-US" sz="2400" dirty="0" smtClean="0">
                <a:solidFill>
                  <a:srgbClr val="953735"/>
                </a:solidFill>
                <a:latin typeface="Abadi MT Condensed Extra Bold"/>
                <a:cs typeface="Abadi MT Condensed Extra Bold"/>
              </a:rPr>
              <a:t>Innovations don’t replicate; they translate</a:t>
            </a:r>
          </a:p>
        </p:txBody>
      </p:sp>
      <p:sp>
        <p:nvSpPr>
          <p:cNvPr id="19" name="Rectangle 18"/>
          <p:cNvSpPr/>
          <p:nvPr/>
        </p:nvSpPr>
        <p:spPr>
          <a:xfrm>
            <a:off x="1295400" y="4840069"/>
            <a:ext cx="381000" cy="382727"/>
          </a:xfrm>
          <a:prstGeom prst="rect">
            <a:avLst/>
          </a:prstGeom>
          <a:solidFill>
            <a:schemeClr val="accent3">
              <a:lumMod val="75000"/>
              <a:alpha val="73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a:stretch>
            <a:fillRect/>
          </a:stretch>
        </p:blipFill>
        <p:spPr>
          <a:xfrm>
            <a:off x="1447800" y="1007245"/>
            <a:ext cx="6400800" cy="5400252"/>
          </a:xfrm>
          <a:prstGeom prst="rect">
            <a:avLst/>
          </a:prstGeom>
        </p:spPr>
      </p:pic>
      <p:sp>
        <p:nvSpPr>
          <p:cNvPr id="4" name="Rectangle 3"/>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524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The Need for Common Language</a:t>
            </a:r>
            <a:endParaRPr lang="en-US" sz="2400" dirty="0">
              <a:latin typeface="Abadi MT Condensed Extra Bold"/>
              <a:cs typeface="Abadi MT Condensed Extra Bold"/>
            </a:endParaRPr>
          </a:p>
        </p:txBody>
      </p:sp>
      <p:pic>
        <p:nvPicPr>
          <p:cNvPr id="6" name="Picture 5" descr="cemse_logo.gif"/>
          <p:cNvPicPr>
            <a:picLocks noChangeAspect="1"/>
          </p:cNvPicPr>
          <p:nvPr/>
        </p:nvPicPr>
        <p:blipFill>
          <a:blip r:embed="rId3"/>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Picture 7.png"/>
          <p:cNvPicPr>
            <a:picLocks noChangeAspect="1"/>
          </p:cNvPicPr>
          <p:nvPr/>
        </p:nvPicPr>
        <p:blipFill>
          <a:blip r:embed="rId3"/>
          <a:stretch>
            <a:fillRect/>
          </a:stretch>
        </p:blipFill>
        <p:spPr>
          <a:xfrm>
            <a:off x="838200" y="1066800"/>
            <a:ext cx="7772400" cy="5554028"/>
          </a:xfrm>
          <a:prstGeom prst="rect">
            <a:avLst/>
          </a:prstGeom>
        </p:spPr>
      </p:pic>
      <p:sp>
        <p:nvSpPr>
          <p:cNvPr id="4" name="Rectangle 3"/>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524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The Need for Common Language</a:t>
            </a:r>
            <a:endParaRPr lang="en-US" sz="2400" dirty="0">
              <a:latin typeface="Abadi MT Condensed Extra Bold"/>
              <a:cs typeface="Abadi MT Condensed Extra Bold"/>
            </a:endParaRPr>
          </a:p>
        </p:txBody>
      </p:sp>
      <p:pic>
        <p:nvPicPr>
          <p:cNvPr id="6" name="Picture 5" descr="cemse_logo.gif"/>
          <p:cNvPicPr>
            <a:picLocks noChangeAspect="1"/>
          </p:cNvPicPr>
          <p:nvPr/>
        </p:nvPicPr>
        <p:blipFill>
          <a:blip r:embed="rId4"/>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685800" y="2133600"/>
            <a:ext cx="6858000" cy="1015663"/>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A suite of instruments to measure enactment of innovations that can be used  alone or in combination depending on resources and goals </a:t>
            </a:r>
          </a:p>
        </p:txBody>
      </p:sp>
      <p:sp>
        <p:nvSpPr>
          <p:cNvPr id="11" name="TextBox 10"/>
          <p:cNvSpPr txBox="1"/>
          <p:nvPr/>
        </p:nvSpPr>
        <p:spPr>
          <a:xfrm>
            <a:off x="685800" y="3200400"/>
            <a:ext cx="6858000" cy="707886"/>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Instruments that provide clear and specific information about enactment of the innovation</a:t>
            </a:r>
          </a:p>
        </p:txBody>
      </p:sp>
      <p:sp>
        <p:nvSpPr>
          <p:cNvPr id="6" name="Rectangle 5"/>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Outcomes of NSF Supported Projects</a:t>
            </a:r>
            <a:endParaRPr lang="en-US" sz="2400" dirty="0">
              <a:latin typeface="Abadi MT Condensed Extra Bold"/>
              <a:cs typeface="Abadi MT Condensed Extra Bold"/>
            </a:endParaRPr>
          </a:p>
        </p:txBody>
      </p:sp>
      <p:pic>
        <p:nvPicPr>
          <p:cNvPr id="12" name="Picture 11" descr="cemse_logo.gif"/>
          <p:cNvPicPr>
            <a:picLocks noChangeAspect="1"/>
          </p:cNvPicPr>
          <p:nvPr/>
        </p:nvPicPr>
        <p:blipFill>
          <a:blip r:embed="rId2"/>
          <a:stretch>
            <a:fillRect/>
          </a:stretch>
        </p:blipFill>
        <p:spPr>
          <a:xfrm>
            <a:off x="7239000" y="0"/>
            <a:ext cx="1905000" cy="809625"/>
          </a:xfrm>
          <a:prstGeom prst="rect">
            <a:avLst/>
          </a:prstGeom>
        </p:spPr>
      </p:pic>
      <p:sp>
        <p:nvSpPr>
          <p:cNvPr id="13" name="TextBox 12"/>
          <p:cNvSpPr txBox="1"/>
          <p:nvPr/>
        </p:nvSpPr>
        <p:spPr>
          <a:xfrm>
            <a:off x="1600200" y="4267200"/>
            <a:ext cx="6858000" cy="707886"/>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Identification of factors affecting implementation (and sustainability)</a:t>
            </a:r>
          </a:p>
        </p:txBody>
      </p:sp>
      <p:sp>
        <p:nvSpPr>
          <p:cNvPr id="15" name="TextBox 14"/>
          <p:cNvSpPr txBox="1"/>
          <p:nvPr/>
        </p:nvSpPr>
        <p:spPr>
          <a:xfrm>
            <a:off x="685800" y="1238072"/>
            <a:ext cx="6858000" cy="707886"/>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A conceptual framework that provides a foundation for instruments for measuring enactment of multiple innovations</a:t>
            </a:r>
          </a:p>
        </p:txBody>
      </p:sp>
      <p:cxnSp>
        <p:nvCxnSpPr>
          <p:cNvPr id="18" name="Straight Connector 17"/>
          <p:cNvCxnSpPr/>
          <p:nvPr/>
        </p:nvCxnSpPr>
        <p:spPr>
          <a:xfrm rot="5400000">
            <a:off x="-960288" y="2655560"/>
            <a:ext cx="2834976" cy="1588"/>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600200" y="4953000"/>
            <a:ext cx="6858000" cy="707886"/>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Clear, literature-based definitions of the factors affecting implementation (and sustainability)</a:t>
            </a:r>
          </a:p>
        </p:txBody>
      </p:sp>
      <p:sp>
        <p:nvSpPr>
          <p:cNvPr id="21" name="TextBox 20"/>
          <p:cNvSpPr txBox="1"/>
          <p:nvPr/>
        </p:nvSpPr>
        <p:spPr>
          <a:xfrm>
            <a:off x="1600200" y="5715001"/>
            <a:ext cx="7543800" cy="707886"/>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Conceptual organization of the factors that creates a starting point for measuring and modeling strength and direction of relationships</a:t>
            </a:r>
          </a:p>
        </p:txBody>
      </p:sp>
      <p:cxnSp>
        <p:nvCxnSpPr>
          <p:cNvPr id="22" name="Straight Connector 21"/>
          <p:cNvCxnSpPr/>
          <p:nvPr/>
        </p:nvCxnSpPr>
        <p:spPr>
          <a:xfrm rot="5400000">
            <a:off x="446951" y="5420449"/>
            <a:ext cx="2155686" cy="1588"/>
          </a:xfrm>
          <a:prstGeom prst="line">
            <a:avLst/>
          </a:prstGeom>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609600" y="1447800"/>
            <a:ext cx="6096000" cy="1200328"/>
          </a:xfrm>
          <a:prstGeom prst="rect">
            <a:avLst/>
          </a:prstGeom>
          <a:noFill/>
        </p:spPr>
        <p:txBody>
          <a:bodyPr wrap="square" rtlCol="0">
            <a:spAutoFit/>
          </a:bodyPr>
          <a:lstStyle/>
          <a:p>
            <a:r>
              <a:rPr lang="en-US" sz="2400" dirty="0" smtClean="0">
                <a:latin typeface="Abadi MT Condensed Extra Bold"/>
                <a:cs typeface="Abadi MT Condensed Extra Bold"/>
              </a:rPr>
              <a:t>FOI</a:t>
            </a:r>
          </a:p>
          <a:p>
            <a:r>
              <a:rPr lang="en-US" sz="2400" i="1" dirty="0" smtClean="0">
                <a:solidFill>
                  <a:schemeClr val="accent2">
                    <a:lumMod val="75000"/>
                  </a:schemeClr>
                </a:solidFill>
                <a:latin typeface="Abadi MT Condensed Extra Bold"/>
                <a:cs typeface="Abadi MT Condensed Extra Bold"/>
              </a:rPr>
              <a:t>The extent to which an enacted program is consistent with the intended program model</a:t>
            </a:r>
            <a:endParaRPr lang="en-US" sz="2400" i="1" dirty="0">
              <a:solidFill>
                <a:schemeClr val="accent2">
                  <a:lumMod val="75000"/>
                </a:schemeClr>
              </a:solidFill>
              <a:latin typeface="Abadi MT Condensed Extra Bold"/>
              <a:cs typeface="Abadi MT Condensed Extra Bold"/>
            </a:endParaRPr>
          </a:p>
        </p:txBody>
      </p:sp>
      <p:sp>
        <p:nvSpPr>
          <p:cNvPr id="5" name="TextBox 4"/>
          <p:cNvSpPr txBox="1"/>
          <p:nvPr/>
        </p:nvSpPr>
        <p:spPr>
          <a:xfrm>
            <a:off x="2514600" y="2762072"/>
            <a:ext cx="5943600" cy="1200328"/>
          </a:xfrm>
          <a:prstGeom prst="rect">
            <a:avLst/>
          </a:prstGeom>
          <a:noFill/>
        </p:spPr>
        <p:txBody>
          <a:bodyPr wrap="square" rtlCol="0">
            <a:spAutoFit/>
          </a:bodyPr>
          <a:lstStyle/>
          <a:p>
            <a:r>
              <a:rPr lang="en-US" sz="2400" dirty="0" smtClean="0">
                <a:latin typeface="Abadi MT Condensed Extra Bold"/>
                <a:cs typeface="Abadi MT Condensed Extra Bold"/>
              </a:rPr>
              <a:t>Critical Components</a:t>
            </a:r>
          </a:p>
          <a:p>
            <a:r>
              <a:rPr lang="en-US" sz="2400" i="1" dirty="0" smtClean="0">
                <a:solidFill>
                  <a:schemeClr val="accent2">
                    <a:lumMod val="75000"/>
                  </a:schemeClr>
                </a:solidFill>
                <a:latin typeface="Abadi MT Condensed Extra Bold"/>
                <a:cs typeface="Abadi MT Condensed Extra Bold"/>
              </a:rPr>
              <a:t>The elements of a program model that are essential to its implementation</a:t>
            </a:r>
            <a:endParaRPr lang="en-US" sz="2400" i="1" dirty="0">
              <a:solidFill>
                <a:schemeClr val="accent2">
                  <a:lumMod val="75000"/>
                </a:schemeClr>
              </a:solidFill>
              <a:latin typeface="Abadi MT Condensed Extra Bold"/>
              <a:cs typeface="Abadi MT Condensed Extra Bold"/>
            </a:endParaRPr>
          </a:p>
        </p:txBody>
      </p:sp>
      <p:sp>
        <p:nvSpPr>
          <p:cNvPr id="6" name="TextBox 5"/>
          <p:cNvSpPr txBox="1"/>
          <p:nvPr/>
        </p:nvSpPr>
        <p:spPr>
          <a:xfrm>
            <a:off x="457200" y="4297740"/>
            <a:ext cx="8458200" cy="1384995"/>
          </a:xfrm>
          <a:prstGeom prst="rect">
            <a:avLst/>
          </a:prstGeom>
          <a:noFill/>
        </p:spPr>
        <p:txBody>
          <a:bodyPr wrap="square" rtlCol="0">
            <a:spAutoFit/>
          </a:bodyPr>
          <a:lstStyle/>
          <a:p>
            <a:r>
              <a:rPr lang="en-US" sz="2800" dirty="0" smtClean="0">
                <a:latin typeface="Abadi MT Condensed Extra Bold"/>
                <a:cs typeface="Abadi MT Condensed Extra Bold"/>
              </a:rPr>
              <a:t>FOI </a:t>
            </a:r>
            <a:r>
              <a:rPr lang="en-US" sz="2800" dirty="0" err="1" smtClean="0">
                <a:latin typeface="Abadi MT Condensed Extra Bold"/>
                <a:cs typeface="Abadi MT Condensed Extra Bold"/>
              </a:rPr>
              <a:t>Operationalized</a:t>
            </a:r>
            <a:endParaRPr lang="en-US" sz="2800" dirty="0" smtClean="0">
              <a:latin typeface="Abadi MT Condensed Extra Bold"/>
              <a:cs typeface="Abadi MT Condensed Extra Bold"/>
            </a:endParaRPr>
          </a:p>
          <a:p>
            <a:r>
              <a:rPr lang="en-US" sz="2800" i="1" dirty="0" smtClean="0">
                <a:solidFill>
                  <a:srgbClr val="D18C30"/>
                </a:solidFill>
                <a:latin typeface="Abadi MT Condensed Extra Bold"/>
                <a:cs typeface="Abadi MT Condensed Extra Bold"/>
              </a:rPr>
              <a:t>The extent to which the critical components of a program are present when the program is enacted</a:t>
            </a:r>
            <a:endParaRPr lang="en-US" sz="2800" i="1" dirty="0">
              <a:solidFill>
                <a:srgbClr val="D18C30"/>
              </a:solidFill>
              <a:latin typeface="Abadi MT Condensed Extra Bold"/>
              <a:cs typeface="Abadi MT Condensed Extra Bold"/>
            </a:endParaRPr>
          </a:p>
        </p:txBody>
      </p:sp>
      <p:sp>
        <p:nvSpPr>
          <p:cNvPr id="7" name="Rectangle 6"/>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Definitions for Fidelity of Implementation (FOI)</a:t>
            </a:r>
            <a:endParaRPr lang="en-US" sz="2400" dirty="0">
              <a:latin typeface="Abadi MT Condensed Extra Bold"/>
              <a:cs typeface="Abadi MT Condensed Extra Bold"/>
            </a:endParaRPr>
          </a:p>
        </p:txBody>
      </p:sp>
      <p:pic>
        <p:nvPicPr>
          <p:cNvPr id="10" name="Picture 9" descr="cemse_logo.gif"/>
          <p:cNvPicPr>
            <a:picLocks noChangeAspect="1"/>
          </p:cNvPicPr>
          <p:nvPr/>
        </p:nvPicPr>
        <p:blipFill>
          <a:blip r:embed="rId2"/>
          <a:stretch>
            <a:fillRect/>
          </a:stretch>
        </p:blipFill>
        <p:spPr>
          <a:xfrm>
            <a:off x="7239000" y="0"/>
            <a:ext cx="1905000" cy="8096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381001" y="4010561"/>
            <a:ext cx="6172199" cy="1384995"/>
          </a:xfrm>
          <a:prstGeom prst="rect">
            <a:avLst/>
          </a:prstGeom>
          <a:noFill/>
        </p:spPr>
        <p:txBody>
          <a:bodyPr wrap="square" rtlCol="0">
            <a:spAutoFit/>
          </a:bodyPr>
          <a:lstStyle/>
          <a:p>
            <a:r>
              <a:rPr lang="en-US" sz="2000" dirty="0" smtClean="0">
                <a:solidFill>
                  <a:srgbClr val="953735"/>
                </a:solidFill>
                <a:latin typeface="Abadi MT Condensed Extra Bold"/>
                <a:cs typeface="Abadi MT Condensed Extra Bold"/>
              </a:rPr>
              <a:t>Combining Frameworks Approach</a:t>
            </a:r>
            <a:r>
              <a:rPr lang="en-US" dirty="0" smtClean="0">
                <a:latin typeface="Abadi MT Condensed Extra Bold"/>
                <a:cs typeface="Abadi MT Condensed Extra Bold"/>
              </a:rPr>
              <a:t/>
            </a:r>
            <a:br>
              <a:rPr lang="en-US" dirty="0" smtClean="0">
                <a:latin typeface="Abadi MT Condensed Extra Bold"/>
                <a:cs typeface="Abadi MT Condensed Extra Bold"/>
              </a:rPr>
            </a:br>
            <a:endParaRPr lang="en-US" dirty="0" smtClean="0">
              <a:latin typeface="Abadi MT Condensed Extra Bold"/>
              <a:cs typeface="Abadi MT Condensed Extra Bold"/>
            </a:endParaRPr>
          </a:p>
          <a:p>
            <a:r>
              <a:rPr lang="en-US" sz="1600" dirty="0" smtClean="0">
                <a:latin typeface="Abadi MT Condensed Extra Bold"/>
                <a:cs typeface="Abadi MT Condensed Extra Bold"/>
              </a:rPr>
              <a:t>Ruiz Primo (2005) </a:t>
            </a:r>
            <a:r>
              <a:rPr lang="en-US" sz="1400" dirty="0" smtClean="0">
                <a:latin typeface="Abadi MT Condensed Extra Bold"/>
                <a:cs typeface="Abadi MT Condensed Extra Bold"/>
              </a:rPr>
              <a:t>– matrix of 5 dimensions and structure/process</a:t>
            </a:r>
          </a:p>
          <a:p>
            <a:r>
              <a:rPr lang="en-US" sz="1600" dirty="0" smtClean="0">
                <a:latin typeface="Abadi MT Condensed Extra Bold"/>
                <a:cs typeface="Abadi MT Condensed Extra Bold"/>
              </a:rPr>
              <a:t>Lynch and O’Donnell (2005); </a:t>
            </a:r>
            <a:r>
              <a:rPr lang="en-US" sz="1600" dirty="0" err="1" smtClean="0">
                <a:latin typeface="Abadi MT Condensed Extra Bold"/>
                <a:cs typeface="Abadi MT Condensed Extra Bold"/>
              </a:rPr>
              <a:t>Lastica</a:t>
            </a:r>
            <a:r>
              <a:rPr lang="en-US" sz="1600" dirty="0" smtClean="0">
                <a:latin typeface="Abadi MT Condensed Extra Bold"/>
                <a:cs typeface="Abadi MT Condensed Extra Bold"/>
              </a:rPr>
              <a:t> and O’Donnell (2007) </a:t>
            </a:r>
            <a:r>
              <a:rPr lang="en-US" sz="1400" dirty="0" smtClean="0">
                <a:latin typeface="Abadi MT Condensed Extra Bold"/>
                <a:cs typeface="Abadi MT Condensed Extra Bold"/>
              </a:rPr>
              <a:t>– matrix of 5 dimensions and structure/process</a:t>
            </a:r>
            <a:endParaRPr lang="en-US" sz="1400" dirty="0">
              <a:latin typeface="Abadi MT Condensed Extra Bold"/>
              <a:cs typeface="Abadi MT Condensed Extra Bold"/>
            </a:endParaRPr>
          </a:p>
        </p:txBody>
      </p:sp>
      <p:sp>
        <p:nvSpPr>
          <p:cNvPr id="5" name="TextBox 4"/>
          <p:cNvSpPr txBox="1"/>
          <p:nvPr/>
        </p:nvSpPr>
        <p:spPr>
          <a:xfrm>
            <a:off x="304800" y="990600"/>
            <a:ext cx="8305799" cy="1785104"/>
          </a:xfrm>
          <a:prstGeom prst="rect">
            <a:avLst/>
          </a:prstGeom>
          <a:noFill/>
          <a:effectLst>
            <a:softEdge rad="114300"/>
          </a:effectLst>
        </p:spPr>
        <p:txBody>
          <a:bodyPr wrap="square" rtlCol="0">
            <a:spAutoFit/>
          </a:bodyPr>
          <a:lstStyle/>
          <a:p>
            <a:r>
              <a:rPr lang="en-US" sz="2000" dirty="0" smtClean="0">
                <a:solidFill>
                  <a:srgbClr val="953735"/>
                </a:solidFill>
                <a:latin typeface="Abadi MT Condensed Extra Bold"/>
                <a:cs typeface="Abadi MT Condensed Extra Bold"/>
              </a:rPr>
              <a:t>Five Dimensions Approach</a:t>
            </a:r>
            <a:r>
              <a:rPr lang="en-US" dirty="0" smtClean="0">
                <a:latin typeface="Abadi MT Condensed Extra Bold"/>
                <a:cs typeface="Abadi MT Condensed Extra Bold"/>
              </a:rPr>
              <a:t> </a:t>
            </a:r>
            <a:br>
              <a:rPr lang="en-US" dirty="0" smtClean="0">
                <a:latin typeface="Abadi MT Condensed Extra Bold"/>
                <a:cs typeface="Abadi MT Condensed Extra Bold"/>
              </a:rPr>
            </a:br>
            <a:r>
              <a:rPr lang="en-US" dirty="0" smtClean="0">
                <a:latin typeface="Abadi MT Condensed Extra Bold"/>
                <a:cs typeface="Abadi MT Condensed Extra Bold"/>
              </a:rPr>
              <a:t/>
            </a:r>
            <a:br>
              <a:rPr lang="en-US" dirty="0" smtClean="0">
                <a:latin typeface="Abadi MT Condensed Extra Bold"/>
                <a:cs typeface="Abadi MT Condensed Extra Bold"/>
              </a:rPr>
            </a:br>
            <a:r>
              <a:rPr lang="en-US" sz="1600" dirty="0" smtClean="0">
                <a:latin typeface="Abadi MT Condensed Extra Bold"/>
                <a:cs typeface="Abadi MT Condensed Extra Bold"/>
              </a:rPr>
              <a:t>Dane and Schneider (1998)</a:t>
            </a:r>
            <a:r>
              <a:rPr lang="en-US" dirty="0" smtClean="0">
                <a:latin typeface="Abadi MT Condensed Extra Bold"/>
                <a:cs typeface="Abadi MT Condensed Extra Bold"/>
              </a:rPr>
              <a:t/>
            </a:r>
            <a:br>
              <a:rPr lang="en-US" dirty="0" smtClean="0">
                <a:latin typeface="Abadi MT Condensed Extra Bold"/>
                <a:cs typeface="Abadi MT Condensed Extra Bold"/>
              </a:rPr>
            </a:br>
            <a:r>
              <a:rPr lang="en-US" sz="1400" dirty="0" smtClean="0">
                <a:latin typeface="Abadi MT Condensed Extra Bold"/>
                <a:cs typeface="Abadi MT Condensed Extra Bold"/>
              </a:rPr>
              <a:t>39/162 studies measured integrity •  In the 39 studies, the authors defined “integrity” along one or more of five dimensions</a:t>
            </a:r>
            <a:r>
              <a:rPr lang="en-US" sz="1400" dirty="0" smtClean="0">
                <a:latin typeface="Abadi MT Condensed Extra Bold"/>
                <a:ea typeface="Wingdings"/>
                <a:cs typeface="Abadi MT Condensed Extra Bold"/>
              </a:rPr>
              <a:t> • the dimensions are: </a:t>
            </a:r>
            <a:r>
              <a:rPr lang="en-US" sz="1400" dirty="0" smtClean="0">
                <a:latin typeface="Abadi MT Condensed Extra Bold"/>
                <a:cs typeface="Abadi MT Condensed Extra Bold"/>
              </a:rPr>
              <a:t>1) adherence; 2) exposure; 3) quality of delivery; 4) participant responsiveness and  5) program differentiation</a:t>
            </a:r>
          </a:p>
          <a:p>
            <a:pPr marL="292100" indent="-292100"/>
            <a:endParaRPr lang="en-US" sz="1400" dirty="0">
              <a:latin typeface="Abadi MT Condensed Extra Bold"/>
              <a:cs typeface="Abadi MT Condensed Extra Bold"/>
            </a:endParaRPr>
          </a:p>
        </p:txBody>
      </p:sp>
      <p:sp>
        <p:nvSpPr>
          <p:cNvPr id="8" name="TextBox 7"/>
          <p:cNvSpPr txBox="1"/>
          <p:nvPr/>
        </p:nvSpPr>
        <p:spPr>
          <a:xfrm>
            <a:off x="1981199" y="2715161"/>
            <a:ext cx="6629400" cy="1323439"/>
          </a:xfrm>
          <a:prstGeom prst="rect">
            <a:avLst/>
          </a:prstGeom>
          <a:noFill/>
        </p:spPr>
        <p:txBody>
          <a:bodyPr wrap="square" rtlCol="0">
            <a:spAutoFit/>
          </a:bodyPr>
          <a:lstStyle/>
          <a:p>
            <a:pPr algn="r"/>
            <a:r>
              <a:rPr lang="en-US" dirty="0" smtClean="0">
                <a:solidFill>
                  <a:srgbClr val="953735"/>
                </a:solidFill>
                <a:latin typeface="Abadi MT Condensed Extra Bold"/>
                <a:cs typeface="Abadi MT Condensed Extra Bold"/>
              </a:rPr>
              <a:t>Structure and Process Approach</a:t>
            </a:r>
            <a:r>
              <a:rPr lang="en-US" dirty="0" smtClean="0">
                <a:latin typeface="Abadi MT Condensed Extra Bold"/>
                <a:cs typeface="Abadi MT Condensed Extra Bold"/>
              </a:rPr>
              <a:t/>
            </a:r>
            <a:br>
              <a:rPr lang="en-US" dirty="0" smtClean="0">
                <a:latin typeface="Abadi MT Condensed Extra Bold"/>
                <a:cs typeface="Abadi MT Condensed Extra Bold"/>
              </a:rPr>
            </a:br>
            <a:r>
              <a:rPr lang="en-US" dirty="0" smtClean="0">
                <a:latin typeface="Abadi MT Condensed Extra Bold"/>
                <a:cs typeface="Abadi MT Condensed Extra Bold"/>
              </a:rPr>
              <a:t/>
            </a:r>
            <a:br>
              <a:rPr lang="en-US" dirty="0" smtClean="0">
                <a:latin typeface="Abadi MT Condensed Extra Bold"/>
                <a:cs typeface="Abadi MT Condensed Extra Bold"/>
              </a:rPr>
            </a:br>
            <a:r>
              <a:rPr lang="en-US" sz="1600" dirty="0" err="1" smtClean="0">
                <a:latin typeface="Abadi MT Condensed Extra Bold"/>
                <a:cs typeface="Abadi MT Condensed Extra Bold"/>
              </a:rPr>
              <a:t>Mowbray</a:t>
            </a:r>
            <a:r>
              <a:rPr lang="en-US" sz="1600" dirty="0" smtClean="0">
                <a:latin typeface="Abadi MT Condensed Extra Bold"/>
                <a:cs typeface="Abadi MT Condensed Extra Bold"/>
              </a:rPr>
              <a:t> et al. (1987), Wang et al. (1984)</a:t>
            </a:r>
            <a:r>
              <a:rPr lang="en-US" dirty="0" smtClean="0">
                <a:latin typeface="Abadi MT Condensed Extra Bold"/>
                <a:cs typeface="Abadi MT Condensed Extra Bold"/>
              </a:rPr>
              <a:t/>
            </a:r>
            <a:br>
              <a:rPr lang="en-US" dirty="0" smtClean="0">
                <a:latin typeface="Abadi MT Condensed Extra Bold"/>
                <a:cs typeface="Abadi MT Condensed Extra Bold"/>
              </a:rPr>
            </a:br>
            <a:r>
              <a:rPr lang="en-US" sz="1400" dirty="0" smtClean="0">
                <a:latin typeface="Abadi MT Condensed Extra Bold"/>
                <a:cs typeface="Abadi MT Condensed Extra Bold"/>
              </a:rPr>
              <a:t>Structure (composition of the intervention)</a:t>
            </a:r>
          </a:p>
          <a:p>
            <a:pPr algn="r"/>
            <a:r>
              <a:rPr lang="en-US" sz="1400" dirty="0" smtClean="0">
                <a:latin typeface="Abadi MT Condensed Extra Bold"/>
                <a:cs typeface="Abadi MT Condensed Extra Bold"/>
              </a:rPr>
              <a:t>Process (human interactions that take place during delivery)</a:t>
            </a:r>
            <a:endParaRPr lang="en-US" sz="1400" dirty="0">
              <a:latin typeface="Abadi MT Condensed Extra Bold"/>
              <a:cs typeface="Abadi MT Condensed Extra Bold"/>
            </a:endParaRPr>
          </a:p>
        </p:txBody>
      </p:sp>
      <p:sp>
        <p:nvSpPr>
          <p:cNvPr id="12" name="Rectangle 11"/>
          <p:cNvSpPr/>
          <p:nvPr/>
        </p:nvSpPr>
        <p:spPr>
          <a:xfrm>
            <a:off x="0" y="0"/>
            <a:ext cx="9144000" cy="809625"/>
          </a:xfrm>
          <a:prstGeom prst="rect">
            <a:avLst/>
          </a:prstGeom>
          <a:solidFill>
            <a:schemeClr val="bg2">
              <a:lumMod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04800" y="152400"/>
            <a:ext cx="6248400" cy="461665"/>
          </a:xfrm>
          <a:prstGeom prst="rect">
            <a:avLst/>
          </a:prstGeom>
          <a:noFill/>
        </p:spPr>
        <p:txBody>
          <a:bodyPr wrap="square" rtlCol="0">
            <a:spAutoFit/>
          </a:bodyPr>
          <a:lstStyle/>
          <a:p>
            <a:r>
              <a:rPr lang="en-US" sz="2400" dirty="0" smtClean="0">
                <a:latin typeface="Abadi MT Condensed Extra Bold"/>
                <a:cs typeface="Abadi MT Condensed Extra Bold"/>
              </a:rPr>
              <a:t>FOI Approaches</a:t>
            </a:r>
            <a:endParaRPr lang="en-US" sz="2400" dirty="0">
              <a:latin typeface="Abadi MT Condensed Extra Bold"/>
              <a:cs typeface="Abadi MT Condensed Extra Bold"/>
            </a:endParaRPr>
          </a:p>
        </p:txBody>
      </p:sp>
      <p:pic>
        <p:nvPicPr>
          <p:cNvPr id="14" name="Picture 13" descr="cemse_logo.gif"/>
          <p:cNvPicPr>
            <a:picLocks noChangeAspect="1"/>
          </p:cNvPicPr>
          <p:nvPr/>
        </p:nvPicPr>
        <p:blipFill>
          <a:blip r:embed="rId2"/>
          <a:stretch>
            <a:fillRect/>
          </a:stretch>
        </p:blipFill>
        <p:spPr>
          <a:xfrm>
            <a:off x="7239000" y="0"/>
            <a:ext cx="1905000" cy="809625"/>
          </a:xfrm>
          <a:prstGeom prst="rect">
            <a:avLst/>
          </a:prstGeom>
        </p:spPr>
      </p:pic>
      <p:sp>
        <p:nvSpPr>
          <p:cNvPr id="16" name="TextBox 15"/>
          <p:cNvSpPr txBox="1"/>
          <p:nvPr/>
        </p:nvSpPr>
        <p:spPr>
          <a:xfrm>
            <a:off x="990600" y="5334000"/>
            <a:ext cx="7848600" cy="1107996"/>
          </a:xfrm>
          <a:prstGeom prst="rect">
            <a:avLst/>
          </a:prstGeom>
          <a:noFill/>
        </p:spPr>
        <p:txBody>
          <a:bodyPr wrap="square" rtlCol="0">
            <a:spAutoFit/>
          </a:bodyPr>
          <a:lstStyle/>
          <a:p>
            <a:pPr algn="r"/>
            <a:r>
              <a:rPr lang="en-US" dirty="0" smtClean="0">
                <a:solidFill>
                  <a:srgbClr val="953735"/>
                </a:solidFill>
                <a:latin typeface="Abadi MT Condensed Extra Bold"/>
                <a:cs typeface="Abadi MT Condensed Extra Bold"/>
              </a:rPr>
              <a:t>Critical Components Approach</a:t>
            </a:r>
            <a:br>
              <a:rPr lang="en-US" dirty="0" smtClean="0">
                <a:solidFill>
                  <a:srgbClr val="953735"/>
                </a:solidFill>
                <a:latin typeface="Abadi MT Condensed Extra Bold"/>
                <a:cs typeface="Abadi MT Condensed Extra Bold"/>
              </a:rPr>
            </a:br>
            <a:r>
              <a:rPr lang="en-US" dirty="0" smtClean="0">
                <a:latin typeface="Abadi MT Condensed Extra Bold"/>
                <a:cs typeface="Abadi MT Condensed Extra Bold"/>
              </a:rPr>
              <a:t/>
            </a:r>
            <a:br>
              <a:rPr lang="en-US" dirty="0" smtClean="0">
                <a:latin typeface="Abadi MT Condensed Extra Bold"/>
                <a:cs typeface="Abadi MT Condensed Extra Bold"/>
              </a:rPr>
            </a:br>
            <a:r>
              <a:rPr lang="en-US" sz="1600" dirty="0" smtClean="0">
                <a:latin typeface="Abadi MT Condensed Extra Bold"/>
                <a:cs typeface="Abadi MT Condensed Extra Bold"/>
              </a:rPr>
              <a:t>Hall and </a:t>
            </a:r>
            <a:r>
              <a:rPr lang="en-US" sz="1600" dirty="0" err="1" smtClean="0">
                <a:latin typeface="Abadi MT Condensed Extra Bold"/>
                <a:cs typeface="Abadi MT Condensed Extra Bold"/>
              </a:rPr>
              <a:t>Hord</a:t>
            </a:r>
            <a:r>
              <a:rPr lang="en-US" sz="1600" dirty="0" smtClean="0">
                <a:latin typeface="Abadi MT Condensed Extra Bold"/>
                <a:cs typeface="Abadi MT Condensed Extra Bold"/>
              </a:rPr>
              <a:t> (1987), Bond et al. 2000; Huntley, 2005; </a:t>
            </a:r>
            <a:r>
              <a:rPr lang="en-US" sz="1600" dirty="0" err="1" smtClean="0">
                <a:latin typeface="Abadi MT Condensed Extra Bold"/>
                <a:cs typeface="Abadi MT Condensed Extra Bold"/>
              </a:rPr>
              <a:t>Sabelli</a:t>
            </a:r>
            <a:r>
              <a:rPr lang="en-US" sz="1600" dirty="0" smtClean="0">
                <a:latin typeface="Abadi MT Condensed Extra Bold"/>
                <a:cs typeface="Abadi MT Condensed Extra Bold"/>
              </a:rPr>
              <a:t> &amp; </a:t>
            </a:r>
            <a:r>
              <a:rPr lang="en-US" sz="1600" dirty="0" err="1" smtClean="0">
                <a:latin typeface="Abadi MT Condensed Extra Bold"/>
                <a:cs typeface="Abadi MT Condensed Extra Bold"/>
              </a:rPr>
              <a:t>Dede</a:t>
            </a:r>
            <a:r>
              <a:rPr lang="en-US" sz="1600" dirty="0" smtClean="0">
                <a:latin typeface="Abadi MT Condensed Extra Bold"/>
                <a:cs typeface="Abadi MT Condensed Extra Bold"/>
              </a:rPr>
              <a:t> (2001) and others</a:t>
            </a:r>
            <a:r>
              <a:rPr lang="en-US" dirty="0" smtClean="0">
                <a:latin typeface="Abadi MT Condensed Extra Bold"/>
                <a:cs typeface="Abadi MT Condensed Extra Bold"/>
              </a:rPr>
              <a:t/>
            </a:r>
            <a:br>
              <a:rPr lang="en-US" dirty="0" smtClean="0">
                <a:latin typeface="Abadi MT Condensed Extra Bold"/>
                <a:cs typeface="Abadi MT Condensed Extra Bold"/>
              </a:rPr>
            </a:br>
            <a:r>
              <a:rPr lang="en-US" sz="1400" dirty="0" smtClean="0">
                <a:latin typeface="Abadi MT Condensed Extra Bold"/>
                <a:cs typeface="Abadi MT Condensed Extra Bold"/>
              </a:rPr>
              <a:t>Some called them model dimensions, fidelity criteria, critical parts</a:t>
            </a:r>
            <a:endParaRPr lang="en-US" sz="1400" dirty="0">
              <a:latin typeface="Abadi MT Condensed Extra Bold"/>
              <a:cs typeface="Abadi MT Condensed Extra Bold"/>
            </a:endParaRPr>
          </a:p>
        </p:txBody>
      </p:sp>
      <p:cxnSp>
        <p:nvCxnSpPr>
          <p:cNvPr id="11" name="Straight Connector 10"/>
          <p:cNvCxnSpPr/>
          <p:nvPr/>
        </p:nvCxnSpPr>
        <p:spPr>
          <a:xfrm>
            <a:off x="381000" y="1370012"/>
            <a:ext cx="4038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038600" y="3034467"/>
            <a:ext cx="4495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457201" y="4498062"/>
            <a:ext cx="4038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724400" y="5715000"/>
            <a:ext cx="40386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3407</TotalTime>
  <Words>1288</Words>
  <Application>Microsoft Macintosh PowerPoint</Application>
  <PresentationFormat>On-screen Show (4:3)</PresentationFormat>
  <Paragraphs>247</Paragraphs>
  <Slides>19</Slides>
  <Notes>4</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 Improving Implementation Research Methods for Behavioral and Social Science Working Meeting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Accepting the STEM Challenge</dc:title>
  <dc:creator>Jeanne Century</dc:creator>
  <cp:lastModifiedBy>Jeanne Century</cp:lastModifiedBy>
  <cp:revision>176</cp:revision>
  <cp:lastPrinted>2009-05-27T19:09:20Z</cp:lastPrinted>
  <dcterms:created xsi:type="dcterms:W3CDTF">2010-09-13T09:47:17Z</dcterms:created>
  <dcterms:modified xsi:type="dcterms:W3CDTF">2010-09-13T09:50:18Z</dcterms:modified>
</cp:coreProperties>
</file>